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75" r:id="rId4"/>
    <p:sldId id="277" r:id="rId5"/>
    <p:sldId id="276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290" r:id="rId17"/>
    <p:sldId id="288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5" r:id="rId28"/>
    <p:sldId id="306" r:id="rId29"/>
    <p:sldId id="307" r:id="rId30"/>
    <p:sldId id="301" r:id="rId31"/>
    <p:sldId id="302" r:id="rId32"/>
    <p:sldId id="300" r:id="rId33"/>
    <p:sldId id="309" r:id="rId34"/>
    <p:sldId id="308" r:id="rId35"/>
    <p:sldId id="303" r:id="rId36"/>
    <p:sldId id="30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0979" autoAdjust="0"/>
  </p:normalViewPr>
  <p:slideViewPr>
    <p:cSldViewPr snapToGrid="0">
      <p:cViewPr>
        <p:scale>
          <a:sx n="150" d="100"/>
          <a:sy n="150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ARMv8-A: ARM </a:t>
            </a:r>
            <a:r>
              <a:rPr lang="ko-KR" altLang="en-US" dirty="0"/>
              <a:t>최초로 </a:t>
            </a:r>
            <a:r>
              <a:rPr lang="en-US" altLang="ko-KR" dirty="0"/>
              <a:t>64 bit</a:t>
            </a:r>
            <a:r>
              <a:rPr lang="ko-KR" altLang="en-US" dirty="0"/>
              <a:t>를 지원하는 </a:t>
            </a:r>
            <a:r>
              <a:rPr lang="en-US" altLang="ko-KR" dirty="0"/>
              <a:t>Architecture</a:t>
            </a:r>
          </a:p>
          <a:p>
            <a:r>
              <a:rPr lang="en-US" altLang="ko-KR" dirty="0"/>
              <a:t>64-bit ARM: ARM </a:t>
            </a:r>
            <a:r>
              <a:rPr lang="ko-KR" altLang="en-US" dirty="0"/>
              <a:t>기반의 </a:t>
            </a:r>
            <a:r>
              <a:rPr lang="en-US" altLang="ko-KR" dirty="0"/>
              <a:t>64bit CPU</a:t>
            </a:r>
          </a:p>
          <a:p>
            <a:r>
              <a:rPr lang="en-US" altLang="ko-KR" dirty="0"/>
              <a:t>X86: 32bit Windows OS</a:t>
            </a:r>
            <a:r>
              <a:rPr lang="ko-KR" altLang="en-US" dirty="0"/>
              <a:t>가 동작하는 </a:t>
            </a:r>
            <a:r>
              <a:rPr lang="en-US" altLang="ko-KR" dirty="0"/>
              <a:t>CPU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0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74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71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7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0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45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4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19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4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91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12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97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11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90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01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3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71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95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20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21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14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564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11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19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55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853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290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64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7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84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25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8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5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9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Pixel</a:t>
            </a:r>
            <a:r>
              <a:rPr lang="ko-KR" altLang="en-US" dirty="0"/>
              <a:t>은 권장되는 단위 아님 </a:t>
            </a:r>
            <a:r>
              <a:rPr lang="en-US" altLang="ko-KR" dirty="0"/>
              <a:t>-&gt; </a:t>
            </a:r>
            <a:r>
              <a:rPr lang="ko-KR" altLang="en-US" dirty="0"/>
              <a:t>장치마다 화면의 밀도가 다르기 때문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3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 보고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Ch3 &amp; Ch4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(ImageView)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913252"/>
            <a:ext cx="4298950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Icon</a:t>
            </a:r>
            <a:r>
              <a:rPr lang="ko-KR" altLang="en-US" sz="1000" dirty="0"/>
              <a:t>과 같은 이미지들을 간단히 표시할 때 사용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XML</a:t>
            </a:r>
            <a:r>
              <a:rPr lang="ko-KR" altLang="en-US" sz="1000" dirty="0"/>
              <a:t>에서 </a:t>
            </a:r>
            <a:r>
              <a:rPr lang="en-US" altLang="ko-KR" sz="1000" dirty="0"/>
              <a:t>image </a:t>
            </a:r>
            <a:r>
              <a:rPr lang="ko-KR" altLang="en-US" sz="1000" dirty="0"/>
              <a:t>사용 방법</a:t>
            </a:r>
            <a:br>
              <a:rPr lang="en-US" altLang="ko-KR" sz="1000" dirty="0"/>
            </a:br>
            <a:r>
              <a:rPr lang="en-US" altLang="ko-KR" sz="1000" dirty="0"/>
              <a:t>1) </a:t>
            </a:r>
            <a:r>
              <a:rPr lang="ko-KR" altLang="en-US" sz="1000" dirty="0"/>
              <a:t>원하는 이미지를 </a:t>
            </a:r>
            <a:r>
              <a:rPr lang="en-US" altLang="ko-KR" sz="1000" dirty="0"/>
              <a:t>/res/drawable </a:t>
            </a:r>
            <a:r>
              <a:rPr lang="ko-KR" altLang="en-US" sz="1000" dirty="0"/>
              <a:t>폴더에 추가</a:t>
            </a:r>
            <a:br>
              <a:rPr lang="en-US" altLang="ko-KR" sz="1000" dirty="0"/>
            </a:br>
            <a:r>
              <a:rPr lang="en-US" altLang="ko-KR" sz="1000" dirty="0"/>
              <a:t>2) XML</a:t>
            </a:r>
            <a:r>
              <a:rPr lang="ko-KR" altLang="en-US" sz="1000" dirty="0"/>
              <a:t>의 </a:t>
            </a:r>
            <a:r>
              <a:rPr lang="en-US" altLang="ko-KR" sz="1000" dirty="0"/>
              <a:t>ImageView widget</a:t>
            </a:r>
            <a:r>
              <a:rPr lang="ko-KR" altLang="en-US" sz="1000" dirty="0"/>
              <a:t>에 </a:t>
            </a:r>
            <a:r>
              <a:rPr lang="en-US" altLang="ko-KR" sz="1000" dirty="0" err="1"/>
              <a:t>android:src</a:t>
            </a:r>
            <a:r>
              <a:rPr lang="en-US" altLang="ko-KR" sz="1000" dirty="0"/>
              <a:t> </a:t>
            </a:r>
            <a:r>
              <a:rPr lang="ko-KR" altLang="en-US" sz="1000" dirty="0"/>
              <a:t>속성으로 이미지 지정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311150" y="2319035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83C60F-3090-BE15-434D-167C6CFFD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483863"/>
              </p:ext>
            </p:extLst>
          </p:nvPr>
        </p:nvGraphicFramePr>
        <p:xfrm>
          <a:off x="311150" y="2718352"/>
          <a:ext cx="5051276" cy="250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070647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182951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adjustViewBounds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setAdjustViewBounds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(Boolean)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Drawable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종횡비를 유지하여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너비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높이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cropToPadding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padding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안에 맞춰 이미지 자름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maxHeight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setMaxHeight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높이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maxWidth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setMaxWidth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ImageView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최대 너비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scaleType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setScaleType(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ImageView.ScaleType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이미지의 비율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크기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Src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setImageResource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소스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tint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setColorFilter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PorterDuff.Mode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이미지 배경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404" y="1197569"/>
            <a:ext cx="1728446" cy="30727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64" y="1197569"/>
            <a:ext cx="4022475" cy="307278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E5EC3D-4D37-416C-DB73-1BBF916BF8C9}"/>
              </a:ext>
            </a:extLst>
          </p:cNvPr>
          <p:cNvCxnSpPr/>
          <p:nvPr/>
        </p:nvCxnSpPr>
        <p:spPr>
          <a:xfrm>
            <a:off x="5646000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0C7C14-E441-5510-620C-84B01E6D12DB}"/>
              </a:ext>
            </a:extLst>
          </p:cNvPr>
          <p:cNvSpPr txBox="1"/>
          <p:nvPr/>
        </p:nvSpPr>
        <p:spPr>
          <a:xfrm>
            <a:off x="6000364" y="944358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89CBB-DA08-C73A-29E8-E8DE81A91D54}"/>
              </a:ext>
            </a:extLst>
          </p:cNvPr>
          <p:cNvSpPr txBox="1"/>
          <p:nvPr/>
        </p:nvSpPr>
        <p:spPr>
          <a:xfrm>
            <a:off x="6000364" y="4270356"/>
            <a:ext cx="3947991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err="1"/>
              <a:t>ImageView</a:t>
            </a:r>
            <a:r>
              <a:rPr lang="ko-KR" altLang="en-US" sz="800" dirty="0"/>
              <a:t>에서 </a:t>
            </a:r>
            <a:r>
              <a:rPr lang="en-US" altLang="ko-KR" sz="800" dirty="0"/>
              <a:t>tint </a:t>
            </a:r>
            <a:r>
              <a:rPr lang="ko-KR" altLang="en-US" sz="800" dirty="0"/>
              <a:t>설정 시</a:t>
            </a:r>
            <a:r>
              <a:rPr lang="en-US" altLang="ko-KR" sz="800" dirty="0"/>
              <a:t>, </a:t>
            </a:r>
            <a:r>
              <a:rPr lang="en-US" altLang="ko-KR" sz="800" dirty="0" err="1"/>
              <a:t>tools:ignore</a:t>
            </a:r>
            <a:r>
              <a:rPr lang="en-US" altLang="ko-KR" sz="800" dirty="0"/>
              <a:t>=“</a:t>
            </a:r>
            <a:r>
              <a:rPr lang="en-US" altLang="ko-KR" sz="800" dirty="0" err="1"/>
              <a:t>UseAppTint</a:t>
            </a:r>
            <a:r>
              <a:rPr lang="en-US" altLang="ko-KR" sz="800" dirty="0"/>
              <a:t>” </a:t>
            </a:r>
            <a:r>
              <a:rPr lang="ko-KR" altLang="en-US" sz="800" dirty="0"/>
              <a:t>속성 필요</a:t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en-US" altLang="ko-KR" sz="800" dirty="0" err="1"/>
              <a:t>AppCompat</a:t>
            </a:r>
            <a:r>
              <a:rPr lang="en-US" altLang="ko-KR" sz="800" dirty="0"/>
              <a:t> 1.2.0</a:t>
            </a:r>
            <a:r>
              <a:rPr lang="ko-KR" altLang="en-US" sz="800" dirty="0"/>
              <a:t>에서 </a:t>
            </a:r>
            <a:r>
              <a:rPr lang="en-US" altLang="ko-KR" sz="800" dirty="0"/>
              <a:t>tint </a:t>
            </a:r>
            <a:r>
              <a:rPr lang="ko-KR" altLang="en-US" sz="800" dirty="0"/>
              <a:t>설정 시</a:t>
            </a:r>
            <a:r>
              <a:rPr lang="en-US" altLang="ko-KR" sz="800" dirty="0"/>
              <a:t>, </a:t>
            </a:r>
            <a:r>
              <a:rPr lang="ko-KR" altLang="en-US" sz="800" dirty="0"/>
              <a:t>위의 속성이 추가 필요하도록 </a:t>
            </a:r>
            <a:r>
              <a:rPr lang="ko-KR" altLang="en-US" sz="800" dirty="0" err="1"/>
              <a:t>패치됨</a:t>
            </a:r>
            <a:r>
              <a:rPr lang="en-US" altLang="ko-KR" sz="8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또는 </a:t>
            </a:r>
            <a:r>
              <a:rPr lang="en-US" altLang="ko-KR" sz="800" dirty="0" err="1"/>
              <a:t>android:tint</a:t>
            </a:r>
            <a:r>
              <a:rPr lang="en-US" altLang="ko-KR" sz="800" dirty="0"/>
              <a:t> </a:t>
            </a:r>
            <a:r>
              <a:rPr lang="ko-KR" altLang="en-US" sz="800" dirty="0"/>
              <a:t>대신 </a:t>
            </a:r>
            <a:r>
              <a:rPr lang="en-US" altLang="ko-KR" sz="800" dirty="0" err="1"/>
              <a:t>app:tint</a:t>
            </a:r>
            <a:r>
              <a:rPr lang="en-US" altLang="ko-KR" sz="800" dirty="0"/>
              <a:t> </a:t>
            </a:r>
            <a:r>
              <a:rPr lang="ko-KR" altLang="en-US" sz="800" dirty="0"/>
              <a:t>속성 설정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0191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뷰</a:t>
            </a:r>
            <a:r>
              <a:rPr lang="en-US" altLang="ko-KR" sz="1500" dirty="0"/>
              <a:t>(ImageView)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4772" y="1033661"/>
            <a:ext cx="2546926" cy="45278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031" y="1033661"/>
            <a:ext cx="2818206" cy="5505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752" y="1033663"/>
            <a:ext cx="4456142" cy="55055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C5303-B3F6-8C58-5B18-763DF3232763}"/>
              </a:ext>
            </a:extLst>
          </p:cNvPr>
          <p:cNvSpPr txBox="1"/>
          <p:nvPr/>
        </p:nvSpPr>
        <p:spPr>
          <a:xfrm>
            <a:off x="311150" y="780450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CA852-3DBC-10DD-FB71-BE51838236D7}"/>
              </a:ext>
            </a:extLst>
          </p:cNvPr>
          <p:cNvSpPr txBox="1"/>
          <p:nvPr/>
        </p:nvSpPr>
        <p:spPr>
          <a:xfrm>
            <a:off x="3537752" y="761868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294940-525B-9C8A-0465-EC10D2BDFAFF}"/>
              </a:ext>
            </a:extLst>
          </p:cNvPr>
          <p:cNvSpPr/>
          <p:nvPr/>
        </p:nvSpPr>
        <p:spPr>
          <a:xfrm>
            <a:off x="3710301" y="3716281"/>
            <a:ext cx="3416892" cy="14325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4365DFF-2F51-D061-4345-6BF5CDBFE613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127193" y="4004224"/>
            <a:ext cx="2166358" cy="428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FAA680-BA3C-4C0A-9AD9-E77AFEFE81B0}"/>
              </a:ext>
            </a:extLst>
          </p:cNvPr>
          <p:cNvSpPr/>
          <p:nvPr/>
        </p:nvSpPr>
        <p:spPr>
          <a:xfrm>
            <a:off x="3710301" y="5260162"/>
            <a:ext cx="3416892" cy="39715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98FEEE-0657-162B-7A0F-15F6AACBB146}"/>
              </a:ext>
            </a:extLst>
          </p:cNvPr>
          <p:cNvSpPr/>
          <p:nvPr/>
        </p:nvSpPr>
        <p:spPr>
          <a:xfrm>
            <a:off x="3710301" y="5768636"/>
            <a:ext cx="3416892" cy="6578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EC390F-259D-1DD0-2D93-C378CF07C013}"/>
              </a:ext>
            </a:extLst>
          </p:cNvPr>
          <p:cNvCxnSpPr>
            <a:cxnSpLocks/>
          </p:cNvCxnSpPr>
          <p:nvPr/>
        </p:nvCxnSpPr>
        <p:spPr>
          <a:xfrm flipH="1">
            <a:off x="7127193" y="3973794"/>
            <a:ext cx="3157671" cy="143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98BF1D-EFD2-D93B-8CA2-A1B249485748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7127193" y="4004224"/>
            <a:ext cx="3849880" cy="2093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374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이미지 버튼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ImageButton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7677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61CF0C-849C-4B40-AF1F-17C707861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8053" y="1767790"/>
            <a:ext cx="2083838" cy="3704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473" y="1484355"/>
            <a:ext cx="2818206" cy="3388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969" y="1484355"/>
            <a:ext cx="4456142" cy="43288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571B3F-DE79-C0E8-B6DF-3EB90E762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162" y="1767790"/>
            <a:ext cx="2083837" cy="3704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A68900-6858-4B38-BBCF-E7AED437311C}"/>
              </a:ext>
            </a:extLst>
          </p:cNvPr>
          <p:cNvSpPr txBox="1"/>
          <p:nvPr/>
        </p:nvSpPr>
        <p:spPr>
          <a:xfrm>
            <a:off x="153053" y="1237650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A35F-E83E-58F8-EF61-39210C23509C}"/>
              </a:ext>
            </a:extLst>
          </p:cNvPr>
          <p:cNvSpPr txBox="1"/>
          <p:nvPr/>
        </p:nvSpPr>
        <p:spPr>
          <a:xfrm>
            <a:off x="3107969" y="1219068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302985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(Counter)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68412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6DEB61-A265-43E8-5115-00D2F5980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50" y="1400685"/>
            <a:ext cx="2179949" cy="4816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FF2A90-AAFE-C093-0064-6B68513AF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8189" y="1400685"/>
            <a:ext cx="4008738" cy="4816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A392F-855B-03B6-AC0B-81D4E17A2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158" y="1760320"/>
            <a:ext cx="2302558" cy="4093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9130C-669C-DD08-6A04-955E0348801C}"/>
              </a:ext>
            </a:extLst>
          </p:cNvPr>
          <p:cNvSpPr txBox="1"/>
          <p:nvPr/>
        </p:nvSpPr>
        <p:spPr>
          <a:xfrm>
            <a:off x="321314" y="1123071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A1707-8065-FE71-0701-95B7020A5D72}"/>
              </a:ext>
            </a:extLst>
          </p:cNvPr>
          <p:cNvSpPr txBox="1"/>
          <p:nvPr/>
        </p:nvSpPr>
        <p:spPr>
          <a:xfrm>
            <a:off x="3276230" y="1104489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266664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(Dice Roller)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7C45CE-82AA-5B70-FB6C-DF4DF2DF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145128"/>
            <a:ext cx="3198886" cy="5072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155A68-21FF-4E7F-7802-9F84152E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1145129"/>
            <a:ext cx="2887169" cy="50722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091835-2C6D-BC8A-0111-F9D613193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611" y="1145128"/>
            <a:ext cx="1316250" cy="23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E768BF-F1D5-4EC9-5E12-98E08753B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036" y="3877335"/>
            <a:ext cx="1316250" cy="23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E545B3-1D23-C557-A473-2DF9E8551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611" y="3877335"/>
            <a:ext cx="1316250" cy="23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33EBE9-E935-2EEC-7B12-FC68ACCCB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823" y="3852901"/>
            <a:ext cx="1316250" cy="23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34A367-DF1A-0F7F-A27B-14CA12912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823" y="1145128"/>
            <a:ext cx="1316250" cy="23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0DBB50-AD97-D267-196D-720AE5623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1035" y="1145128"/>
            <a:ext cx="1316250" cy="23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D913B-BC27-AD3B-9D86-4A2A1AED5B47}"/>
              </a:ext>
            </a:extLst>
          </p:cNvPr>
          <p:cNvSpPr txBox="1"/>
          <p:nvPr/>
        </p:nvSpPr>
        <p:spPr>
          <a:xfrm>
            <a:off x="321314" y="891917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1E5BA-D9F6-C1C2-CD3C-2A161D74F491}"/>
              </a:ext>
            </a:extLst>
          </p:cNvPr>
          <p:cNvSpPr txBox="1"/>
          <p:nvPr/>
        </p:nvSpPr>
        <p:spPr>
          <a:xfrm>
            <a:off x="3794125" y="873335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2678720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(Image Rotation)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5BE484-8119-A7DA-071C-4F45B889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590" y="1126546"/>
            <a:ext cx="2453069" cy="43610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FAA514-4BB7-0EFD-95B8-77438F7CB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91" y="1126546"/>
            <a:ext cx="3463189" cy="3064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382E01-DE1E-417F-48D2-95670B405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13" y="1126546"/>
            <a:ext cx="2358898" cy="5516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2319AB-BC61-A54B-732F-3B2285B519A1}"/>
              </a:ext>
            </a:extLst>
          </p:cNvPr>
          <p:cNvSpPr txBox="1"/>
          <p:nvPr/>
        </p:nvSpPr>
        <p:spPr>
          <a:xfrm>
            <a:off x="321314" y="891917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B0C8E-55F7-AEE2-1B5C-4B4B92F53D68}"/>
              </a:ext>
            </a:extLst>
          </p:cNvPr>
          <p:cNvSpPr txBox="1"/>
          <p:nvPr/>
        </p:nvSpPr>
        <p:spPr>
          <a:xfrm>
            <a:off x="3794125" y="873335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136032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(Number Guess)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5D5AB1-5962-B996-47D7-B1F379D1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03" y="2994630"/>
            <a:ext cx="1620000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FF250-1A14-1EE7-A4FD-08B04E01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839" y="2994630"/>
            <a:ext cx="162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EA073F-34BA-C9F3-1CCE-141F4DADB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475" y="2994630"/>
            <a:ext cx="1620000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A99E8-866A-0687-0268-21760635F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73" y="1563801"/>
            <a:ext cx="2888194" cy="43108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ED557C-BA66-718D-12A1-410DBC59C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78" y="1563801"/>
            <a:ext cx="3079163" cy="4310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5CF60-4CA0-7609-0658-8760D1F7813F}"/>
              </a:ext>
            </a:extLst>
          </p:cNvPr>
          <p:cNvSpPr txBox="1"/>
          <p:nvPr/>
        </p:nvSpPr>
        <p:spPr>
          <a:xfrm>
            <a:off x="172978" y="1310590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BA46E-8742-056E-A836-D02093C651FB}"/>
              </a:ext>
            </a:extLst>
          </p:cNvPr>
          <p:cNvSpPr txBox="1"/>
          <p:nvPr/>
        </p:nvSpPr>
        <p:spPr>
          <a:xfrm>
            <a:off x="3449373" y="1292008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413557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레이아웃 </a:t>
            </a:r>
            <a:r>
              <a:rPr lang="en-US" altLang="ko-KR" sz="1500" dirty="0"/>
              <a:t>(Layout)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827794"/>
            <a:ext cx="4867601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ViewGroup Class</a:t>
            </a:r>
            <a:r>
              <a:rPr lang="ko-KR" altLang="en-US" sz="1000" dirty="0"/>
              <a:t>로부터 상속 받음</a:t>
            </a:r>
            <a:br>
              <a:rPr lang="en-US" altLang="ko-KR" sz="1000" dirty="0"/>
            </a:br>
            <a:r>
              <a:rPr lang="en-US" altLang="ko-KR" sz="1000" dirty="0"/>
              <a:t>-&gt; View Class</a:t>
            </a:r>
            <a:r>
              <a:rPr lang="ko-KR" altLang="en-US" sz="1000" dirty="0"/>
              <a:t>와 </a:t>
            </a:r>
            <a:r>
              <a:rPr lang="en-US" altLang="ko-KR" sz="1000" dirty="0"/>
              <a:t>ViewGroup Class</a:t>
            </a:r>
            <a:r>
              <a:rPr lang="ko-KR" altLang="en-US" sz="1000" dirty="0"/>
              <a:t>의 </a:t>
            </a:r>
            <a:r>
              <a:rPr lang="en-US" altLang="ko-KR" sz="1000" dirty="0"/>
              <a:t>method</a:t>
            </a:r>
            <a:r>
              <a:rPr lang="ko-KR" altLang="en-US" sz="1000" dirty="0"/>
              <a:t>와 </a:t>
            </a:r>
            <a:r>
              <a:rPr lang="en-US" altLang="ko-KR" sz="1000" dirty="0"/>
              <a:t>field</a:t>
            </a:r>
            <a:r>
              <a:rPr lang="ko-KR" altLang="en-US" sz="1000" dirty="0"/>
              <a:t>를 모두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545685"/>
              </p:ext>
            </p:extLst>
          </p:nvPr>
        </p:nvGraphicFramePr>
        <p:xfrm>
          <a:off x="361833" y="2065669"/>
          <a:ext cx="717555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389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5184169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Layout Class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LinearLayout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수평 또는 수직 방향으로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widget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배치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단순한 배치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TableLayout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테이블 또는 그리드 형식의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Layout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행과 열로 구성된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GridLayout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그리드 형식의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Layout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TableLayout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에서 발전한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class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TableLayout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LinearLayout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 합쳐진 형태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-&gt; TableLayout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보다 유연한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디자인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RelativeLayout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Widget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상대적인 위치에 배치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유연한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디자인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ConstraintLayout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Widget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간의 제약 조건을 사용하여 배치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유연하고 복잡한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Layout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 적합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Android Studio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Design editor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에서 시각적으로 편집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TabLayout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Tab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선택하여 화면 전환을 할 수 있도록 만든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Layout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AbsoluteLayout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Widget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화면의 절대적인 좌표를 사용하여 배치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다양한 화면 크기 및 해상도에 대응하기 힘듦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Android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공식 버전에서 더 이상 권장하지 않음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사용하지 말 것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ScrollView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스크롤이 가능한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container layout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넘치는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content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스크롤하여 볼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FrameLayout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하나의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widget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표시할 수 있는 가장 간단한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Layout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여러 개의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중첩 시킨 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visibility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조절하여 하나의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만을 보여주는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31562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2BCD5C0-177E-C636-80FF-79FB8D4C3389}"/>
              </a:ext>
            </a:extLst>
          </p:cNvPr>
          <p:cNvSpPr txBox="1"/>
          <p:nvPr/>
        </p:nvSpPr>
        <p:spPr>
          <a:xfrm>
            <a:off x="361833" y="1732052"/>
            <a:ext cx="365125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대표적인 </a:t>
            </a:r>
            <a:r>
              <a:rPr lang="en-US" altLang="ko-KR" sz="1200" dirty="0"/>
              <a:t>Layout Class</a:t>
            </a:r>
          </a:p>
        </p:txBody>
      </p:sp>
    </p:spTree>
    <p:extLst>
      <p:ext uri="{BB962C8B-B14F-4D97-AF65-F5344CB8AC3E}">
        <p14:creationId xmlns:p14="http://schemas.microsoft.com/office/powerpoint/2010/main" val="392954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49" y="1197950"/>
            <a:ext cx="486760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가장 단순한 형태의 배치 구조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자식 </a:t>
            </a:r>
            <a:r>
              <a:rPr lang="en-US" altLang="ko-KR" sz="1000" dirty="0"/>
              <a:t>View</a:t>
            </a:r>
            <a:r>
              <a:rPr lang="ko-KR" altLang="en-US" sz="1000" dirty="0"/>
              <a:t>들을 </a:t>
            </a:r>
            <a:r>
              <a:rPr lang="ko-KR" altLang="en-US" sz="1000" dirty="0">
                <a:solidFill>
                  <a:srgbClr val="FF0000"/>
                </a:solidFill>
              </a:rPr>
              <a:t>수직</a:t>
            </a:r>
            <a:r>
              <a:rPr lang="ko-KR" altLang="en-US" sz="1000" dirty="0"/>
              <a:t> 또는 </a:t>
            </a:r>
            <a:r>
              <a:rPr lang="ko-KR" altLang="en-US" sz="1000" dirty="0">
                <a:solidFill>
                  <a:srgbClr val="FF0000"/>
                </a:solidFill>
              </a:rPr>
              <a:t>수평</a:t>
            </a:r>
            <a:r>
              <a:rPr lang="ko-KR" altLang="en-US" sz="1000" dirty="0"/>
              <a:t>으로 배치</a:t>
            </a: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8398126" y="1199495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51D73-9DBF-CB7B-849B-AC2653693F2D}"/>
              </a:ext>
            </a:extLst>
          </p:cNvPr>
          <p:cNvSpPr txBox="1"/>
          <p:nvPr/>
        </p:nvSpPr>
        <p:spPr>
          <a:xfrm>
            <a:off x="311149" y="2030563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628862E-223B-EF94-3DB6-2058FB9F7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612007"/>
              </p:ext>
            </p:extLst>
          </p:nvPr>
        </p:nvGraphicFramePr>
        <p:xfrm>
          <a:off x="311149" y="2401160"/>
          <a:ext cx="5051276" cy="131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18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1865548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034610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255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(android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Orientation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setOrientation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“horizontal” 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수평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“vertical”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수직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Gravity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setGravity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(int)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축과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축 상에서의 배치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762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baselineAligned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setBaselineAligned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자식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View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들의 기준선 정렬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0E68A76-B7D6-8C81-8524-35957026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2364"/>
            <a:ext cx="2555545" cy="25381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B9492E-A68A-9BA9-39A2-801E37C6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749" y="1222364"/>
            <a:ext cx="1427682" cy="2538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9BB4C4-8DF4-3E9E-D8EA-710A4BC6E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749" y="3878522"/>
            <a:ext cx="1401759" cy="2492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1A0C93-894D-213C-19C8-01726DD97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81293"/>
            <a:ext cx="2555544" cy="24920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FBF3CC-6699-FAB0-D17C-9B9AA39BEA0F}"/>
              </a:ext>
            </a:extLst>
          </p:cNvPr>
          <p:cNvSpPr txBox="1"/>
          <p:nvPr/>
        </p:nvSpPr>
        <p:spPr>
          <a:xfrm>
            <a:off x="8896112" y="1595591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orientation=“horizontal”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ECEEC2-CC82-EFBD-7138-6FF0C7EB798F}"/>
              </a:ext>
            </a:extLst>
          </p:cNvPr>
          <p:cNvSpPr txBox="1"/>
          <p:nvPr/>
        </p:nvSpPr>
        <p:spPr>
          <a:xfrm>
            <a:off x="8896112" y="4533798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orientation=“vertical”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96187C-B922-68DC-10DE-4A2212F7FC33}"/>
              </a:ext>
            </a:extLst>
          </p:cNvPr>
          <p:cNvCxnSpPr>
            <a:cxnSpLocks/>
          </p:cNvCxnSpPr>
          <p:nvPr/>
        </p:nvCxnSpPr>
        <p:spPr>
          <a:xfrm>
            <a:off x="6247374" y="1905504"/>
            <a:ext cx="1115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76B948-261F-757D-55A3-DA4E69A32466}"/>
              </a:ext>
            </a:extLst>
          </p:cNvPr>
          <p:cNvCxnSpPr>
            <a:cxnSpLocks/>
          </p:cNvCxnSpPr>
          <p:nvPr/>
        </p:nvCxnSpPr>
        <p:spPr>
          <a:xfrm>
            <a:off x="6247374" y="4542344"/>
            <a:ext cx="10522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85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(gravity vs. layout_gravity)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E48C8B6-80C5-6346-8A69-A0D29FA8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2" y="4389214"/>
            <a:ext cx="3096892" cy="20398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DB9D73-DAD7-B683-A1B5-0C5C7CB9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078" y="1809817"/>
            <a:ext cx="1147413" cy="20398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A76CC9-04ED-447E-1989-FABE5107D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79" y="4385644"/>
            <a:ext cx="1147414" cy="203984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480200-2937-A31C-7100-C421E7012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62" y="1809817"/>
            <a:ext cx="3124189" cy="20398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22CCFA-6A19-F9FA-5461-F23596949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029" y="1809817"/>
            <a:ext cx="3023390" cy="196315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7C1128-D17E-EAC4-1FCB-4824EF47D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040" y="1809818"/>
            <a:ext cx="1104272" cy="196315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111BD07-D939-6AFA-19F2-53BB32EE351B}"/>
              </a:ext>
            </a:extLst>
          </p:cNvPr>
          <p:cNvCxnSpPr/>
          <p:nvPr/>
        </p:nvCxnSpPr>
        <p:spPr>
          <a:xfrm>
            <a:off x="5646000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291B9CF-67A3-CAB6-58D8-6F40122743E6}"/>
              </a:ext>
            </a:extLst>
          </p:cNvPr>
          <p:cNvSpPr txBox="1"/>
          <p:nvPr/>
        </p:nvSpPr>
        <p:spPr>
          <a:xfrm>
            <a:off x="311149" y="901416"/>
            <a:ext cx="437979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gravity (Layout </a:t>
            </a:r>
            <a:r>
              <a:rPr lang="ko-KR" altLang="en-US" sz="1200" dirty="0"/>
              <a:t>기준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현재의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에 포함된 자식 </a:t>
            </a:r>
            <a:r>
              <a:rPr lang="en-US" altLang="ko-KR" sz="1000" dirty="0"/>
              <a:t>widget</a:t>
            </a:r>
            <a:r>
              <a:rPr lang="ko-KR" altLang="en-US" sz="1000" dirty="0"/>
              <a:t>들의 배치 위치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모든 자식 </a:t>
            </a:r>
            <a:r>
              <a:rPr lang="en-US" altLang="ko-KR" sz="1000" dirty="0"/>
              <a:t>view </a:t>
            </a:r>
            <a:r>
              <a:rPr lang="ko-KR" altLang="en-US" sz="1000" dirty="0"/>
              <a:t>또는 </a:t>
            </a:r>
            <a:r>
              <a:rPr lang="en-US" altLang="ko-KR" sz="1000" dirty="0"/>
              <a:t>widget</a:t>
            </a:r>
            <a:r>
              <a:rPr lang="ko-KR" altLang="en-US" sz="1000" dirty="0"/>
              <a:t>에 영향을 미침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0BDB6-7D28-DE03-C60B-8745788B9BF6}"/>
              </a:ext>
            </a:extLst>
          </p:cNvPr>
          <p:cNvSpPr txBox="1"/>
          <p:nvPr/>
        </p:nvSpPr>
        <p:spPr>
          <a:xfrm>
            <a:off x="6096000" y="901416"/>
            <a:ext cx="365125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/>
              <a:t>layout_gravity</a:t>
            </a:r>
            <a:r>
              <a:rPr lang="en-US" altLang="ko-KR" sz="1200" dirty="0"/>
              <a:t> (widget </a:t>
            </a:r>
            <a:r>
              <a:rPr lang="ko-KR" altLang="en-US" sz="1200" dirty="0"/>
              <a:t>기준</a:t>
            </a:r>
            <a:r>
              <a:rPr lang="en-US" altLang="ko-KR" sz="12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부모 </a:t>
            </a:r>
            <a:r>
              <a:rPr lang="en-US" altLang="ko-KR" sz="1000" dirty="0"/>
              <a:t>layout</a:t>
            </a:r>
            <a:r>
              <a:rPr lang="ko-KR" altLang="en-US" sz="1000" dirty="0"/>
              <a:t>에서의 자신의 배치 위치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다른 </a:t>
            </a:r>
            <a:r>
              <a:rPr lang="en-US" altLang="ko-KR" sz="1000" dirty="0"/>
              <a:t>view</a:t>
            </a:r>
            <a:r>
              <a:rPr lang="ko-KR" altLang="en-US" sz="1000" dirty="0"/>
              <a:t> 또는 </a:t>
            </a:r>
            <a:r>
              <a:rPr lang="en-US" altLang="ko-KR" sz="1000" dirty="0"/>
              <a:t>widget</a:t>
            </a:r>
            <a:r>
              <a:rPr lang="ko-KR" altLang="en-US" sz="1000" dirty="0"/>
              <a:t>에 영향을 받지 않음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7058AE8-7BED-9C3D-48AA-4C35AFC73FE4}"/>
              </a:ext>
            </a:extLst>
          </p:cNvPr>
          <p:cNvCxnSpPr>
            <a:cxnSpLocks/>
          </p:cNvCxnSpPr>
          <p:nvPr/>
        </p:nvCxnSpPr>
        <p:spPr>
          <a:xfrm>
            <a:off x="6495203" y="3397207"/>
            <a:ext cx="12771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12EDA2-42CB-6C9B-68F4-13056C057BAB}"/>
              </a:ext>
            </a:extLst>
          </p:cNvPr>
          <p:cNvCxnSpPr>
            <a:cxnSpLocks/>
          </p:cNvCxnSpPr>
          <p:nvPr/>
        </p:nvCxnSpPr>
        <p:spPr>
          <a:xfrm>
            <a:off x="551603" y="2751999"/>
            <a:ext cx="10550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E87C9F-F780-9716-C465-8805213D3F68}"/>
              </a:ext>
            </a:extLst>
          </p:cNvPr>
          <p:cNvCxnSpPr>
            <a:cxnSpLocks/>
          </p:cNvCxnSpPr>
          <p:nvPr/>
        </p:nvCxnSpPr>
        <p:spPr>
          <a:xfrm>
            <a:off x="551603" y="5341374"/>
            <a:ext cx="12771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38D155-93C5-3548-DEC8-7E7BE1C61EBC}"/>
              </a:ext>
            </a:extLst>
          </p:cNvPr>
          <p:cNvSpPr txBox="1"/>
          <p:nvPr/>
        </p:nvSpPr>
        <p:spPr>
          <a:xfrm>
            <a:off x="9410271" y="2410372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 err="1">
                <a:solidFill>
                  <a:srgbClr val="FF0000"/>
                </a:solidFill>
              </a:rPr>
              <a:t>layout_gravity</a:t>
            </a:r>
            <a:r>
              <a:rPr lang="en-US" altLang="ko-KR" sz="800" dirty="0">
                <a:solidFill>
                  <a:srgbClr val="FF0000"/>
                </a:solidFill>
              </a:rPr>
              <a:t>=“center”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46784-3428-2DA8-4EAD-1ED9ADADEFF8}"/>
              </a:ext>
            </a:extLst>
          </p:cNvPr>
          <p:cNvSpPr txBox="1"/>
          <p:nvPr/>
        </p:nvSpPr>
        <p:spPr>
          <a:xfrm>
            <a:off x="3615879" y="2341602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gravity=“center”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FE793-F64D-28F5-C995-E71CAC79337F}"/>
              </a:ext>
            </a:extLst>
          </p:cNvPr>
          <p:cNvSpPr txBox="1"/>
          <p:nvPr/>
        </p:nvSpPr>
        <p:spPr>
          <a:xfrm>
            <a:off x="3615879" y="5214768"/>
            <a:ext cx="1479809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gravity=“right | bottom”</a:t>
            </a:r>
          </a:p>
        </p:txBody>
      </p:sp>
    </p:spTree>
    <p:extLst>
      <p:ext uri="{BB962C8B-B14F-4D97-AF65-F5344CB8AC3E}">
        <p14:creationId xmlns:p14="http://schemas.microsoft.com/office/powerpoint/2010/main" val="340379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사용자 인터페이스 </a:t>
            </a:r>
            <a:r>
              <a:rPr lang="en-US" altLang="ko-KR" sz="1500" dirty="0"/>
              <a:t>(UI: User Interface)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5707820" y="790868"/>
            <a:ext cx="3910472" cy="112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UI</a:t>
            </a:r>
            <a:r>
              <a:rPr lang="ko-KR" altLang="en-US" sz="1300" dirty="0"/>
              <a:t> 작성 절차</a:t>
            </a:r>
            <a:endParaRPr lang="en-US" altLang="ko-KR" sz="13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ViewGroup (Layout) </a:t>
            </a:r>
            <a:r>
              <a:rPr lang="ko-KR" altLang="en-US" sz="1100" dirty="0"/>
              <a:t>생성</a:t>
            </a: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/>
              <a:t>필요한 </a:t>
            </a:r>
            <a:r>
              <a:rPr lang="en-US" altLang="ko-KR" sz="1100" dirty="0"/>
              <a:t>View</a:t>
            </a:r>
            <a:r>
              <a:rPr lang="ko-KR" altLang="en-US" sz="1100" dirty="0"/>
              <a:t>들을 </a:t>
            </a:r>
            <a:r>
              <a:rPr lang="en-US" altLang="ko-KR" sz="1100" dirty="0"/>
              <a:t>ViewGroup</a:t>
            </a:r>
            <a:r>
              <a:rPr lang="ko-KR" altLang="en-US" sz="1100" dirty="0"/>
              <a:t>에 추가</a:t>
            </a: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Activity</a:t>
            </a:r>
            <a:r>
              <a:rPr lang="ko-KR" altLang="en-US" sz="1100" dirty="0"/>
              <a:t>의 화면으로 설정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setContentView</a:t>
            </a:r>
            <a:r>
              <a:rPr lang="en-US" altLang="ko-KR" sz="1100" dirty="0"/>
              <a:t>(id))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6598C-EE91-09E6-220D-0A6F2D9931A9}"/>
              </a:ext>
            </a:extLst>
          </p:cNvPr>
          <p:cNvSpPr txBox="1"/>
          <p:nvPr/>
        </p:nvSpPr>
        <p:spPr>
          <a:xfrm>
            <a:off x="5707820" y="2664151"/>
            <a:ext cx="3910472" cy="315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UI</a:t>
            </a:r>
            <a:r>
              <a:rPr lang="ko-KR" altLang="en-US" sz="1300" dirty="0"/>
              <a:t> 작성 방법</a:t>
            </a:r>
            <a:endParaRPr lang="en-US" altLang="ko-KR" sz="13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XML</a:t>
            </a:r>
            <a:r>
              <a:rPr lang="ko-KR" altLang="en-US" sz="1100" dirty="0"/>
              <a:t>로 </a:t>
            </a:r>
            <a:r>
              <a:rPr lang="en-US" altLang="ko-KR" sz="1100" dirty="0"/>
              <a:t>UI </a:t>
            </a:r>
            <a:r>
              <a:rPr lang="ko-KR" altLang="en-US" sz="1100" dirty="0"/>
              <a:t>기술</a:t>
            </a: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/>
              <a:t>코드로 </a:t>
            </a:r>
            <a:r>
              <a:rPr lang="en-US" altLang="ko-KR" sz="1100" dirty="0"/>
              <a:t>UI </a:t>
            </a:r>
            <a:r>
              <a:rPr lang="ko-KR" altLang="en-US" sz="1100" dirty="0"/>
              <a:t>작성</a:t>
            </a: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/>
              <a:t>비주얼 도구로 </a:t>
            </a:r>
            <a:r>
              <a:rPr lang="en-US" altLang="ko-KR" sz="1100" dirty="0"/>
              <a:t>UI </a:t>
            </a:r>
            <a:r>
              <a:rPr lang="ko-KR" altLang="en-US" sz="1100" dirty="0"/>
              <a:t>작성 </a:t>
            </a:r>
            <a:r>
              <a:rPr lang="en-US" altLang="ko-KR" sz="1100" dirty="0"/>
              <a:t>-&gt; XML </a:t>
            </a:r>
            <a:r>
              <a:rPr lang="ko-KR" altLang="en-US" sz="1100" dirty="0"/>
              <a:t>파일로 저장됨</a:t>
            </a:r>
            <a:endParaRPr lang="en-US" altLang="ko-KR" sz="1100" dirty="0"/>
          </a:p>
        </p:txBody>
      </p:sp>
      <p:pic>
        <p:nvPicPr>
          <p:cNvPr id="1026" name="Picture 2" descr="4. 기본 위젯">
            <a:extLst>
              <a:ext uri="{FF2B5EF4-FFF2-40B4-BE49-F238E27FC236}">
                <a16:creationId xmlns:a16="http://schemas.microsoft.com/office/drawing/2014/main" id="{12AD24E9-00ED-3F1C-B69D-0F8B356A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023293"/>
            <a:ext cx="5196899" cy="361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A92F090-90E1-4385-39B1-6F390081249E}"/>
              </a:ext>
            </a:extLst>
          </p:cNvPr>
          <p:cNvSpPr/>
          <p:nvPr/>
        </p:nvSpPr>
        <p:spPr>
          <a:xfrm>
            <a:off x="388835" y="2384277"/>
            <a:ext cx="773394" cy="196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9798D1-273F-4298-59B7-5827884EC111}"/>
              </a:ext>
            </a:extLst>
          </p:cNvPr>
          <p:cNvSpPr/>
          <p:nvPr/>
        </p:nvSpPr>
        <p:spPr>
          <a:xfrm>
            <a:off x="1405785" y="2384277"/>
            <a:ext cx="773394" cy="196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D2BD4-92EB-24BF-E255-681C89483FF0}"/>
              </a:ext>
            </a:extLst>
          </p:cNvPr>
          <p:cNvSpPr txBox="1"/>
          <p:nvPr/>
        </p:nvSpPr>
        <p:spPr>
          <a:xfrm>
            <a:off x="388835" y="790868"/>
            <a:ext cx="3910472" cy="867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UI</a:t>
            </a:r>
            <a:r>
              <a:rPr lang="ko-KR" altLang="en-US" sz="1300" dirty="0"/>
              <a:t> 요소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View: </a:t>
            </a:r>
            <a:r>
              <a:rPr lang="ko-KR" altLang="en-US" sz="1100" dirty="0"/>
              <a:t>화면을 구성하는 </a:t>
            </a:r>
            <a:r>
              <a:rPr lang="en-US" altLang="ko-KR" sz="1100" dirty="0"/>
              <a:t>widget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ViewGroup: Widget</a:t>
            </a:r>
            <a:r>
              <a:rPr lang="ko-KR" altLang="en-US" sz="1100" dirty="0"/>
              <a:t>들을 담는 </a:t>
            </a:r>
            <a:r>
              <a:rPr lang="en-US" altLang="ko-KR" sz="1100" dirty="0"/>
              <a:t>container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EF83D9-52CC-8F65-1EB9-B5AD5FD9F3D3}"/>
              </a:ext>
            </a:extLst>
          </p:cNvPr>
          <p:cNvCxnSpPr/>
          <p:nvPr/>
        </p:nvCxnSpPr>
        <p:spPr>
          <a:xfrm>
            <a:off x="5368262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182344-316A-8AF6-2DF3-3782B1F8019A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A0BCF54-5034-CDC1-6B00-091720758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3461"/>
            <a:ext cx="2015352" cy="7872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575DD4-B1A4-1EEE-1E35-0AD3BE799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6472" y="3263459"/>
            <a:ext cx="1827363" cy="32486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84F5058-DA58-5C84-8367-D3EE65457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760941"/>
            <a:ext cx="2823673" cy="7511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F9D0EBA-51C5-BB24-73F8-C520346C3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554549"/>
            <a:ext cx="2948968" cy="62321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7CD05EA-AA2F-DC72-8A1A-2521F5B586E6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111352" y="3657084"/>
            <a:ext cx="1895120" cy="1230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0DD80D-C955-CF85-55FD-5C1E7D38194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>
            <a:off x="9044968" y="4866155"/>
            <a:ext cx="961504" cy="21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28B8DA42-DD02-AE47-31D7-C0F0C446099C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 flipV="1">
            <a:off x="8919673" y="4887782"/>
            <a:ext cx="1086799" cy="124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97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Linear Layout (weight)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B13ACAB-39EE-06CA-64F1-91ED9C93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1" y="1901439"/>
            <a:ext cx="3551330" cy="495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E56EDB-DE1D-55DC-2A68-C3DA2FA7E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55" y="1968580"/>
            <a:ext cx="2432347" cy="43241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3E8C23-1371-40AC-B7E4-145270CDECD5}"/>
              </a:ext>
            </a:extLst>
          </p:cNvPr>
          <p:cNvSpPr txBox="1"/>
          <p:nvPr/>
        </p:nvSpPr>
        <p:spPr>
          <a:xfrm>
            <a:off x="311149" y="901416"/>
            <a:ext cx="437979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layout_weight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정수로 표현 </a:t>
            </a:r>
            <a:r>
              <a:rPr lang="en-US" altLang="ko-KR" sz="1000" dirty="0"/>
              <a:t>(default = 0)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부모 </a:t>
            </a:r>
            <a:r>
              <a:rPr lang="en-US" altLang="ko-KR" sz="1000" dirty="0"/>
              <a:t>View </a:t>
            </a:r>
            <a:r>
              <a:rPr lang="ko-KR" altLang="en-US" sz="1000" dirty="0"/>
              <a:t>안의 남아있는 공간을 분할 받아 확장 할 때의 가중치 값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Weight </a:t>
            </a:r>
            <a:r>
              <a:rPr lang="ko-KR" altLang="en-US" sz="1000" dirty="0"/>
              <a:t>값이 높을 수록 높은 비율의 공간을 할당 받음</a:t>
            </a:r>
            <a:endParaRPr lang="en-US" altLang="ko-KR" sz="1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7DAABE-A879-ED2D-A4F0-4027423143AC}"/>
              </a:ext>
            </a:extLst>
          </p:cNvPr>
          <p:cNvCxnSpPr>
            <a:cxnSpLocks/>
          </p:cNvCxnSpPr>
          <p:nvPr/>
        </p:nvCxnSpPr>
        <p:spPr>
          <a:xfrm>
            <a:off x="820795" y="5365035"/>
            <a:ext cx="12216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79B25D-E015-61B5-C776-B96D3D7E68D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042445" y="4200258"/>
            <a:ext cx="2730381" cy="1076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왼쪽 대괄호 13">
            <a:extLst>
              <a:ext uri="{FF2B5EF4-FFF2-40B4-BE49-F238E27FC236}">
                <a16:creationId xmlns:a16="http://schemas.microsoft.com/office/drawing/2014/main" id="{02E01E40-AD0C-9045-8FDF-C50E8FBE159D}"/>
              </a:ext>
            </a:extLst>
          </p:cNvPr>
          <p:cNvSpPr/>
          <p:nvPr/>
        </p:nvSpPr>
        <p:spPr>
          <a:xfrm>
            <a:off x="4772826" y="2602194"/>
            <a:ext cx="172029" cy="3196127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BB76B-DBD5-8F1C-F5E0-3E5663412295}"/>
              </a:ext>
            </a:extLst>
          </p:cNvPr>
          <p:cNvSpPr txBox="1"/>
          <p:nvPr/>
        </p:nvSpPr>
        <p:spPr>
          <a:xfrm>
            <a:off x="7377202" y="2509923"/>
            <a:ext cx="394799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Message EditText </a:t>
            </a:r>
            <a:r>
              <a:rPr lang="ko-KR" altLang="en-US" sz="800" dirty="0"/>
              <a:t>혼자 </a:t>
            </a:r>
            <a:r>
              <a:rPr lang="en-US" altLang="ko-KR" sz="800" dirty="0" err="1"/>
              <a:t>layout_weigh</a:t>
            </a:r>
            <a:r>
              <a:rPr lang="ko-KR" altLang="en-US" sz="800" dirty="0"/>
              <a:t>가 </a:t>
            </a:r>
            <a:r>
              <a:rPr lang="en-US" altLang="ko-KR" sz="800" dirty="0"/>
              <a:t>1 </a:t>
            </a:r>
            <a:r>
              <a:rPr lang="ko-KR" altLang="en-US" sz="800" dirty="0"/>
              <a:t>이므로</a:t>
            </a:r>
            <a:r>
              <a:rPr lang="en-US" altLang="ko-KR" sz="800" dirty="0"/>
              <a:t>,</a:t>
            </a:r>
            <a:br>
              <a:rPr lang="en-US" altLang="ko-KR" sz="800" dirty="0"/>
            </a:br>
            <a:r>
              <a:rPr lang="en-US" altLang="ko-KR" sz="800" dirty="0"/>
              <a:t>Subject</a:t>
            </a:r>
            <a:r>
              <a:rPr lang="ko-KR" altLang="en-US" sz="800" dirty="0"/>
              <a:t>와 </a:t>
            </a:r>
            <a:r>
              <a:rPr lang="en-US" altLang="ko-KR" sz="800" dirty="0"/>
              <a:t>Send </a:t>
            </a:r>
            <a:r>
              <a:rPr lang="ko-KR" altLang="en-US" sz="800" dirty="0"/>
              <a:t>버튼 사이의 공간 전체를 사용한다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1281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중첩 </a:t>
            </a:r>
            <a:r>
              <a:rPr lang="en-US" altLang="ko-KR" sz="1500" dirty="0"/>
              <a:t>Linear Layout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A88447-89E9-9F10-9D3C-C9A6B18E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73" y="2093165"/>
            <a:ext cx="3273738" cy="4191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3044D3-5076-9BF0-E777-4B53BC6C8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100" y="2093165"/>
            <a:ext cx="2190884" cy="3894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418A07-2C47-0FF6-B397-458261D9E631}"/>
              </a:ext>
            </a:extLst>
          </p:cNvPr>
          <p:cNvSpPr txBox="1"/>
          <p:nvPr/>
        </p:nvSpPr>
        <p:spPr>
          <a:xfrm>
            <a:off x="444006" y="1049843"/>
            <a:ext cx="437979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LinearLayout </a:t>
            </a:r>
            <a:r>
              <a:rPr lang="ko-KR" altLang="en-US" sz="1000" dirty="0"/>
              <a:t>내부에 </a:t>
            </a:r>
            <a:r>
              <a:rPr lang="en-US" altLang="ko-KR" sz="1000" dirty="0"/>
              <a:t>LinearLayout</a:t>
            </a:r>
            <a:r>
              <a:rPr lang="ko-KR" altLang="en-US" sz="1000" dirty="0"/>
              <a:t>을 중첩해서 만듦으로써 배치를 구성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수평 방향과 수직 방향의 조합 가능</a:t>
            </a:r>
            <a:endParaRPr lang="en-US" altLang="ko-KR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3C65F0-4018-3E6D-4B01-478B47641933}"/>
              </a:ext>
            </a:extLst>
          </p:cNvPr>
          <p:cNvSpPr/>
          <p:nvPr/>
        </p:nvSpPr>
        <p:spPr>
          <a:xfrm>
            <a:off x="6185800" y="2187334"/>
            <a:ext cx="2301766" cy="3749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78C38F-5EAF-AF82-3A30-EF8095E58D32}"/>
              </a:ext>
            </a:extLst>
          </p:cNvPr>
          <p:cNvSpPr/>
          <p:nvPr/>
        </p:nvSpPr>
        <p:spPr>
          <a:xfrm>
            <a:off x="6218767" y="4035956"/>
            <a:ext cx="2235200" cy="18446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FE53E-4969-9CE1-1473-397722A90FCB}"/>
              </a:ext>
            </a:extLst>
          </p:cNvPr>
          <p:cNvSpPr txBox="1"/>
          <p:nvPr/>
        </p:nvSpPr>
        <p:spPr>
          <a:xfrm>
            <a:off x="7037727" y="1891393"/>
            <a:ext cx="60052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>
                <a:solidFill>
                  <a:srgbClr val="FF0000"/>
                </a:solidFill>
              </a:rPr>
              <a:t>vertical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E58BC-2113-7C74-CFFE-39ADF96057BA}"/>
              </a:ext>
            </a:extLst>
          </p:cNvPr>
          <p:cNvSpPr txBox="1"/>
          <p:nvPr/>
        </p:nvSpPr>
        <p:spPr>
          <a:xfrm>
            <a:off x="6907809" y="2219770"/>
            <a:ext cx="86035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horizontal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4145B-99C0-E498-1CCA-7708BC64F264}"/>
              </a:ext>
            </a:extLst>
          </p:cNvPr>
          <p:cNvSpPr txBox="1"/>
          <p:nvPr/>
        </p:nvSpPr>
        <p:spPr>
          <a:xfrm>
            <a:off x="6500094" y="4950512"/>
            <a:ext cx="60052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>
                <a:solidFill>
                  <a:srgbClr val="FFFF00"/>
                </a:solidFill>
              </a:rPr>
              <a:t>vertical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FE2CB8-AC87-1C3F-6607-A7ED264BD295}"/>
              </a:ext>
            </a:extLst>
          </p:cNvPr>
          <p:cNvSpPr/>
          <p:nvPr/>
        </p:nvSpPr>
        <p:spPr>
          <a:xfrm>
            <a:off x="6233515" y="4071987"/>
            <a:ext cx="1130367" cy="17731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F44CD35-DD0B-18E8-1EE7-59B7D3493104}"/>
              </a:ext>
            </a:extLst>
          </p:cNvPr>
          <p:cNvSpPr/>
          <p:nvPr/>
        </p:nvSpPr>
        <p:spPr>
          <a:xfrm>
            <a:off x="6244099" y="4055850"/>
            <a:ext cx="2190883" cy="17974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B47EA4-8E7E-1D89-E1B8-E82579BA0607}"/>
              </a:ext>
            </a:extLst>
          </p:cNvPr>
          <p:cNvSpPr/>
          <p:nvPr/>
        </p:nvSpPr>
        <p:spPr>
          <a:xfrm>
            <a:off x="6218767" y="2219949"/>
            <a:ext cx="2235200" cy="17732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4F26B-7FE8-ABD7-6B49-239182D12824}"/>
              </a:ext>
            </a:extLst>
          </p:cNvPr>
          <p:cNvSpPr txBox="1"/>
          <p:nvPr/>
        </p:nvSpPr>
        <p:spPr>
          <a:xfrm>
            <a:off x="6944288" y="4055850"/>
            <a:ext cx="86035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424312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테이블 레이아웃</a:t>
            </a:r>
            <a:r>
              <a:rPr lang="en-US" altLang="ko-KR" sz="1500" dirty="0"/>
              <a:t> (TableLayout)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223" y="1999675"/>
            <a:ext cx="2098259" cy="37302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330" y="2111760"/>
            <a:ext cx="3626884" cy="3213219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D0C6DB3-4CDA-2918-2EFD-05EFC40ED15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945467" y="2248812"/>
            <a:ext cx="1512270" cy="1238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B4AA900-FF67-31D4-E253-BA4B5F61911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3945467" y="2497949"/>
            <a:ext cx="1512270" cy="1702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8C4EA8-CF01-62C7-1CC9-8293272FA0CE}"/>
              </a:ext>
            </a:extLst>
          </p:cNvPr>
          <p:cNvSpPr/>
          <p:nvPr/>
        </p:nvSpPr>
        <p:spPr>
          <a:xfrm>
            <a:off x="1568234" y="3206994"/>
            <a:ext cx="2377233" cy="5606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8F1E9A-C431-2E7F-00FE-67C281A5669E}"/>
              </a:ext>
            </a:extLst>
          </p:cNvPr>
          <p:cNvSpPr/>
          <p:nvPr/>
        </p:nvSpPr>
        <p:spPr>
          <a:xfrm>
            <a:off x="1568234" y="3919921"/>
            <a:ext cx="2377233" cy="5606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B834C5-A9B5-D0AB-D7F2-67F749E4DD1D}"/>
              </a:ext>
            </a:extLst>
          </p:cNvPr>
          <p:cNvSpPr/>
          <p:nvPr/>
        </p:nvSpPr>
        <p:spPr>
          <a:xfrm>
            <a:off x="1568234" y="4604436"/>
            <a:ext cx="2377233" cy="5606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0D80A5-037C-A8D2-9DCE-FB77A0DB72C0}"/>
              </a:ext>
            </a:extLst>
          </p:cNvPr>
          <p:cNvSpPr/>
          <p:nvPr/>
        </p:nvSpPr>
        <p:spPr>
          <a:xfrm>
            <a:off x="5457737" y="2152894"/>
            <a:ext cx="1243102" cy="1918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EF3475-4649-12A5-953F-7935AD07555F}"/>
              </a:ext>
            </a:extLst>
          </p:cNvPr>
          <p:cNvSpPr/>
          <p:nvPr/>
        </p:nvSpPr>
        <p:spPr>
          <a:xfrm>
            <a:off x="5457737" y="2402031"/>
            <a:ext cx="1243102" cy="1918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18A68B-5786-A0A7-FB0C-5AF48D9B74B0}"/>
              </a:ext>
            </a:extLst>
          </p:cNvPr>
          <p:cNvSpPr/>
          <p:nvPr/>
        </p:nvSpPr>
        <p:spPr>
          <a:xfrm>
            <a:off x="5457737" y="2618326"/>
            <a:ext cx="1243102" cy="2217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441E46-8169-C77A-3253-BDC2FCF1F684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945467" y="2729182"/>
            <a:ext cx="1512270" cy="2155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28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상대적 레이아웃</a:t>
            </a:r>
            <a:r>
              <a:rPr lang="en-US" altLang="ko-KR" sz="1500" dirty="0"/>
              <a:t> (RelativeLayout)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6846" y="1370730"/>
            <a:ext cx="2098259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133306"/>
            <a:ext cx="3869165" cy="5506775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84E14F-3A36-04CE-AAFA-1627DEFB939E}"/>
              </a:ext>
            </a:extLst>
          </p:cNvPr>
          <p:cNvCxnSpPr>
            <a:cxnSpLocks/>
          </p:cNvCxnSpPr>
          <p:nvPr/>
        </p:nvCxnSpPr>
        <p:spPr>
          <a:xfrm>
            <a:off x="1036695" y="2956269"/>
            <a:ext cx="18377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56F3A3-0048-4803-133D-ACA6796AE3C9}"/>
              </a:ext>
            </a:extLst>
          </p:cNvPr>
          <p:cNvCxnSpPr>
            <a:cxnSpLocks/>
          </p:cNvCxnSpPr>
          <p:nvPr/>
        </p:nvCxnSpPr>
        <p:spPr>
          <a:xfrm>
            <a:off x="1036695" y="3942636"/>
            <a:ext cx="1736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F5F22B-BDD0-0E6D-4593-5DFECEE4C2B4}"/>
              </a:ext>
            </a:extLst>
          </p:cNvPr>
          <p:cNvCxnSpPr>
            <a:cxnSpLocks/>
          </p:cNvCxnSpPr>
          <p:nvPr/>
        </p:nvCxnSpPr>
        <p:spPr>
          <a:xfrm>
            <a:off x="1036695" y="4916302"/>
            <a:ext cx="16599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EA3383-4B4E-5AA7-0E47-C19122869091}"/>
              </a:ext>
            </a:extLst>
          </p:cNvPr>
          <p:cNvCxnSpPr>
            <a:cxnSpLocks/>
          </p:cNvCxnSpPr>
          <p:nvPr/>
        </p:nvCxnSpPr>
        <p:spPr>
          <a:xfrm>
            <a:off x="1036695" y="5072938"/>
            <a:ext cx="19308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70D713-1577-D2EA-0A23-7484071AC28E}"/>
              </a:ext>
            </a:extLst>
          </p:cNvPr>
          <p:cNvCxnSpPr>
            <a:cxnSpLocks/>
          </p:cNvCxnSpPr>
          <p:nvPr/>
        </p:nvCxnSpPr>
        <p:spPr>
          <a:xfrm>
            <a:off x="1036695" y="6177838"/>
            <a:ext cx="18758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D8A4C2B-D44C-2FF6-D655-35227D102A6A}"/>
              </a:ext>
            </a:extLst>
          </p:cNvPr>
          <p:cNvCxnSpPr>
            <a:cxnSpLocks/>
          </p:cNvCxnSpPr>
          <p:nvPr/>
        </p:nvCxnSpPr>
        <p:spPr>
          <a:xfrm>
            <a:off x="1036695" y="6330238"/>
            <a:ext cx="18758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0374FB-257E-0FA1-7182-24218970C9F9}"/>
              </a:ext>
            </a:extLst>
          </p:cNvPr>
          <p:cNvSpPr txBox="1"/>
          <p:nvPr/>
        </p:nvSpPr>
        <p:spPr>
          <a:xfrm>
            <a:off x="4498242" y="2703058"/>
            <a:ext cx="334612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Layout_alignParentTop</a:t>
            </a:r>
            <a:r>
              <a:rPr lang="en-US" altLang="ko-KR" sz="800" dirty="0"/>
              <a:t>: </a:t>
            </a:r>
            <a:r>
              <a:rPr lang="ko-KR" altLang="en-US" sz="800" dirty="0"/>
              <a:t>부모 </a:t>
            </a:r>
            <a:r>
              <a:rPr lang="en-US" altLang="ko-KR" sz="800" dirty="0"/>
              <a:t>View (</a:t>
            </a:r>
            <a:r>
              <a:rPr lang="en-US" altLang="ko-KR" sz="800" dirty="0" err="1"/>
              <a:t>RelativeLayout</a:t>
            </a:r>
            <a:r>
              <a:rPr lang="en-US" altLang="ko-KR" sz="800" dirty="0"/>
              <a:t>)</a:t>
            </a:r>
            <a:r>
              <a:rPr lang="ko-KR" altLang="en-US" sz="800" dirty="0"/>
              <a:t>의 </a:t>
            </a:r>
            <a:r>
              <a:rPr lang="en-US" altLang="ko-KR" sz="800" dirty="0"/>
              <a:t>Top</a:t>
            </a:r>
            <a:r>
              <a:rPr lang="ko-KR" altLang="en-US" sz="800" dirty="0"/>
              <a:t>에 위치</a:t>
            </a:r>
            <a:endParaRPr lang="en-US" altLang="ko-KR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47224-B834-0A1D-8EB1-F21C2F4FB543}"/>
              </a:ext>
            </a:extLst>
          </p:cNvPr>
          <p:cNvSpPr txBox="1"/>
          <p:nvPr/>
        </p:nvSpPr>
        <p:spPr>
          <a:xfrm>
            <a:off x="4498242" y="3648521"/>
            <a:ext cx="312599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Layout_below</a:t>
            </a:r>
            <a:r>
              <a:rPr lang="en-US" altLang="ko-KR" sz="800" dirty="0"/>
              <a:t>: address (</a:t>
            </a:r>
            <a:r>
              <a:rPr lang="en-US" altLang="ko-KR" sz="800" dirty="0" err="1"/>
              <a:t>TextView</a:t>
            </a:r>
            <a:r>
              <a:rPr lang="en-US" altLang="ko-KR" sz="800" dirty="0"/>
              <a:t>)</a:t>
            </a:r>
            <a:r>
              <a:rPr lang="ko-KR" altLang="en-US" sz="800" dirty="0"/>
              <a:t>의 하단에 </a:t>
            </a:r>
            <a:r>
              <a:rPr lang="en-US" altLang="ko-KR" sz="800" dirty="0"/>
              <a:t>input View</a:t>
            </a:r>
            <a:r>
              <a:rPr lang="ko-KR" altLang="en-US" sz="800" dirty="0"/>
              <a:t>를 배치</a:t>
            </a:r>
            <a:endParaRPr lang="en-US" altLang="ko-KR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CE5E80-7F90-4F1E-43F9-0267F5EC5A05}"/>
              </a:ext>
            </a:extLst>
          </p:cNvPr>
          <p:cNvSpPr txBox="1"/>
          <p:nvPr/>
        </p:nvSpPr>
        <p:spPr>
          <a:xfrm>
            <a:off x="4498242" y="4663091"/>
            <a:ext cx="3506991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Layout_below</a:t>
            </a:r>
            <a:r>
              <a:rPr lang="en-US" altLang="ko-KR" sz="800" dirty="0"/>
              <a:t>: address (</a:t>
            </a:r>
            <a:r>
              <a:rPr lang="en-US" altLang="ko-KR" sz="800" dirty="0" err="1"/>
              <a:t>TextView</a:t>
            </a:r>
            <a:r>
              <a:rPr lang="en-US" altLang="ko-KR" sz="800" dirty="0"/>
              <a:t>)</a:t>
            </a:r>
            <a:r>
              <a:rPr lang="ko-KR" altLang="en-US" sz="800" dirty="0"/>
              <a:t>의 하단에 </a:t>
            </a:r>
            <a:r>
              <a:rPr lang="en-US" altLang="ko-KR" sz="800" dirty="0"/>
              <a:t>input View</a:t>
            </a:r>
            <a:r>
              <a:rPr lang="ko-KR" altLang="en-US" sz="800" dirty="0"/>
              <a:t>를 배치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Layout_alignParentRight</a:t>
            </a:r>
            <a:r>
              <a:rPr lang="en-US" altLang="ko-KR" sz="800" dirty="0"/>
              <a:t>:</a:t>
            </a:r>
            <a:r>
              <a:rPr lang="ko-KR" altLang="en-US" sz="800" dirty="0"/>
              <a:t> 부모 </a:t>
            </a:r>
            <a:r>
              <a:rPr lang="en-US" altLang="ko-KR" sz="800" dirty="0"/>
              <a:t>View (</a:t>
            </a:r>
            <a:r>
              <a:rPr lang="en-US" altLang="ko-KR" sz="800" dirty="0" err="1"/>
              <a:t>RelativeLayout</a:t>
            </a:r>
            <a:r>
              <a:rPr lang="en-US" altLang="ko-KR" sz="800" dirty="0"/>
              <a:t>)</a:t>
            </a:r>
            <a:r>
              <a:rPr lang="ko-KR" altLang="en-US" sz="800" dirty="0"/>
              <a:t>의 우측단에 배치</a:t>
            </a:r>
            <a:endParaRPr lang="en-US" altLang="ko-KR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C3D7E-B556-6F08-1D08-1C72D05E207D}"/>
              </a:ext>
            </a:extLst>
          </p:cNvPr>
          <p:cNvSpPr txBox="1"/>
          <p:nvPr/>
        </p:nvSpPr>
        <p:spPr>
          <a:xfrm>
            <a:off x="4498242" y="5924624"/>
            <a:ext cx="3506991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err="1"/>
              <a:t>Layout_toLeftOf</a:t>
            </a:r>
            <a:r>
              <a:rPr lang="en-US" altLang="ko-KR" sz="800" dirty="0"/>
              <a:t>: cancel (Button)</a:t>
            </a:r>
            <a:r>
              <a:rPr lang="ko-KR" altLang="en-US" sz="800" dirty="0"/>
              <a:t>의 좌측단에 배치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Layout_alignTop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en-US" altLang="ko-KR" sz="800" dirty="0"/>
              <a:t>cancel (Button)</a:t>
            </a:r>
            <a:r>
              <a:rPr lang="ko-KR" altLang="en-US" sz="800" dirty="0"/>
              <a:t>의 상단에 해당 </a:t>
            </a:r>
            <a:r>
              <a:rPr lang="en-US" altLang="ko-KR" sz="800" dirty="0"/>
              <a:t>view</a:t>
            </a:r>
            <a:r>
              <a:rPr lang="ko-KR" altLang="en-US" sz="800" dirty="0"/>
              <a:t>의 상단을 맞춤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                      (</a:t>
            </a:r>
            <a:r>
              <a:rPr lang="ko-KR" altLang="en-US" sz="800" dirty="0"/>
              <a:t>상단 위치 맞춤</a:t>
            </a:r>
            <a:r>
              <a:rPr lang="en-US" altLang="ko-KR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5955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그리드 레이아웃 </a:t>
            </a:r>
            <a:r>
              <a:rPr lang="en-US" altLang="ko-KR" sz="1500" dirty="0"/>
              <a:t>(GridLayout)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6871" y="1764691"/>
            <a:ext cx="2098258" cy="3730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77" y="1764691"/>
            <a:ext cx="3869165" cy="3778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0A2EEA-31A4-3A4C-8774-911179AD4790}"/>
              </a:ext>
            </a:extLst>
          </p:cNvPr>
          <p:cNvSpPr txBox="1"/>
          <p:nvPr/>
        </p:nvSpPr>
        <p:spPr>
          <a:xfrm>
            <a:off x="7236461" y="1764691"/>
            <a:ext cx="3346125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3 x 3</a:t>
            </a:r>
            <a:r>
              <a:rPr lang="ko-KR" altLang="en-US" sz="800" dirty="0"/>
              <a:t>의 </a:t>
            </a:r>
            <a:r>
              <a:rPr lang="en-US" altLang="ko-KR" sz="800" dirty="0"/>
              <a:t>Grid</a:t>
            </a:r>
            <a:r>
              <a:rPr lang="ko-KR" altLang="en-US" sz="800" dirty="0"/>
              <a:t>를 생성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각 </a:t>
            </a:r>
            <a:r>
              <a:rPr lang="en-US" altLang="ko-KR" sz="800" dirty="0"/>
              <a:t>Widget</a:t>
            </a:r>
            <a:r>
              <a:rPr lang="ko-KR" altLang="en-US" sz="800" dirty="0"/>
              <a:t>이 </a:t>
            </a:r>
            <a:r>
              <a:rPr lang="en-US" altLang="ko-KR" sz="800" dirty="0"/>
              <a:t>1</a:t>
            </a:r>
            <a:r>
              <a:rPr lang="ko-KR" altLang="en-US" sz="800" dirty="0"/>
              <a:t>개 이상의 </a:t>
            </a:r>
            <a:r>
              <a:rPr lang="en-US" altLang="ko-KR" sz="800" dirty="0"/>
              <a:t>cell</a:t>
            </a:r>
            <a:r>
              <a:rPr lang="ko-KR" altLang="en-US" sz="800" dirty="0"/>
              <a:t>을 점유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Span </a:t>
            </a:r>
            <a:r>
              <a:rPr lang="ko-KR" altLang="en-US" sz="800" dirty="0"/>
              <a:t>값으로 </a:t>
            </a:r>
            <a:r>
              <a:rPr lang="en-US" altLang="ko-KR" sz="800" dirty="0"/>
              <a:t>Column </a:t>
            </a:r>
            <a:r>
              <a:rPr lang="ko-KR" altLang="en-US" sz="800" dirty="0"/>
              <a:t>또는 </a:t>
            </a:r>
            <a:r>
              <a:rPr lang="en-US" altLang="ko-KR" sz="800" dirty="0"/>
              <a:t>Row </a:t>
            </a:r>
            <a:r>
              <a:rPr lang="ko-KR" altLang="en-US" sz="800" dirty="0"/>
              <a:t>방향으로의 추가 </a:t>
            </a:r>
            <a:r>
              <a:rPr lang="en-US" altLang="ko-KR" sz="800" dirty="0"/>
              <a:t>cell</a:t>
            </a:r>
            <a:r>
              <a:rPr lang="ko-KR" altLang="en-US" sz="800" dirty="0"/>
              <a:t>을 점유 가능</a:t>
            </a:r>
            <a:br>
              <a:rPr lang="en-US" altLang="ko-KR" sz="800" dirty="0"/>
            </a:br>
            <a:r>
              <a:rPr lang="en-US" altLang="ko-KR" sz="800" dirty="0"/>
              <a:t>(default: 1</a:t>
            </a:r>
            <a:r>
              <a:rPr lang="ko-KR" altLang="en-US" sz="800" dirty="0"/>
              <a:t>개의 </a:t>
            </a:r>
            <a:r>
              <a:rPr lang="en-US" altLang="ko-KR" sz="800" dirty="0"/>
              <a:t>cell </a:t>
            </a:r>
            <a:r>
              <a:rPr lang="ko-KR" altLang="en-US" sz="800" dirty="0"/>
              <a:t>점유</a:t>
            </a:r>
            <a:r>
              <a:rPr lang="en-US" altLang="ko-KR" sz="800" dirty="0"/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257FF3C-3B6B-8B3C-1887-E2C92B6DDADB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772834" y="2010305"/>
            <a:ext cx="2274037" cy="1189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567FA3-2B0C-C61F-B39D-11CF661EAD7E}"/>
              </a:ext>
            </a:extLst>
          </p:cNvPr>
          <p:cNvSpPr/>
          <p:nvPr/>
        </p:nvSpPr>
        <p:spPr>
          <a:xfrm>
            <a:off x="803752" y="3093186"/>
            <a:ext cx="1969082" cy="21304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79602B-890B-AA21-ACCE-08CD83C5E09E}"/>
              </a:ext>
            </a:extLst>
          </p:cNvPr>
          <p:cNvSpPr/>
          <p:nvPr/>
        </p:nvSpPr>
        <p:spPr>
          <a:xfrm>
            <a:off x="5046871" y="1902355"/>
            <a:ext cx="521230" cy="2159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350C15-4B93-CCE2-6497-35A738C8BD39}"/>
              </a:ext>
            </a:extLst>
          </p:cNvPr>
          <p:cNvSpPr/>
          <p:nvPr/>
        </p:nvSpPr>
        <p:spPr>
          <a:xfrm>
            <a:off x="5574770" y="1902355"/>
            <a:ext cx="1080768" cy="2159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B1A2BF-A7BF-E459-CD8C-0C64FDE688AA}"/>
              </a:ext>
            </a:extLst>
          </p:cNvPr>
          <p:cNvSpPr/>
          <p:nvPr/>
        </p:nvSpPr>
        <p:spPr>
          <a:xfrm>
            <a:off x="5053540" y="2119843"/>
            <a:ext cx="521230" cy="49371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520587-8683-5F13-4095-BC864EDCB085}"/>
              </a:ext>
            </a:extLst>
          </p:cNvPr>
          <p:cNvSpPr/>
          <p:nvPr/>
        </p:nvSpPr>
        <p:spPr>
          <a:xfrm>
            <a:off x="803752" y="3427502"/>
            <a:ext cx="2587148" cy="4629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9D0EDF-142E-C93B-ECDD-CEE628E39A50}"/>
              </a:ext>
            </a:extLst>
          </p:cNvPr>
          <p:cNvSpPr/>
          <p:nvPr/>
        </p:nvSpPr>
        <p:spPr>
          <a:xfrm>
            <a:off x="803752" y="4022334"/>
            <a:ext cx="2587148" cy="64075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C6F8F7D-88F9-3B1E-4B6A-C9266C111F2E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390900" y="2118255"/>
            <a:ext cx="2724254" cy="15520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4C28BA3-3C6C-AB3B-1605-2DBD9B935C4D}"/>
              </a:ext>
            </a:extLst>
          </p:cNvPr>
          <p:cNvCxnSpPr>
            <a:cxnSpLocks/>
            <a:stCxn id="16" idx="3"/>
            <a:endCxn id="13" idx="2"/>
          </p:cNvCxnSpPr>
          <p:nvPr/>
        </p:nvCxnSpPr>
        <p:spPr>
          <a:xfrm flipV="1">
            <a:off x="3390900" y="2613555"/>
            <a:ext cx="1923255" cy="1729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586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프레임 레이아웃 </a:t>
            </a:r>
            <a:r>
              <a:rPr lang="en-US" altLang="ko-KR" sz="1500" dirty="0"/>
              <a:t>(FrameLayout)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4059CE-DD78-741C-8ED2-3D8C5DD3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4950" y="1415443"/>
            <a:ext cx="1620000" cy="28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87" y="1025681"/>
            <a:ext cx="1811805" cy="5503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20C1F8-D086-B051-6F82-BBBF59546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994" y="1415443"/>
            <a:ext cx="162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44490-E205-62F7-48F0-CFF672FED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972" y="1415443"/>
            <a:ext cx="1620000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907D7-D699-11B6-B45B-580482F8FB18}"/>
              </a:ext>
            </a:extLst>
          </p:cNvPr>
          <p:cNvSpPr txBox="1"/>
          <p:nvPr/>
        </p:nvSpPr>
        <p:spPr>
          <a:xfrm>
            <a:off x="6957855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57915-AB1A-ACDA-32F5-F1BC7984FA2E}"/>
              </a:ext>
            </a:extLst>
          </p:cNvPr>
          <p:cNvSpPr txBox="1"/>
          <p:nvPr/>
        </p:nvSpPr>
        <p:spPr>
          <a:xfrm>
            <a:off x="8715833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6CE1-BCB7-5556-BCBE-7DEAD53CCFD1}"/>
              </a:ext>
            </a:extLst>
          </p:cNvPr>
          <p:cNvSpPr txBox="1"/>
          <p:nvPr/>
        </p:nvSpPr>
        <p:spPr>
          <a:xfrm>
            <a:off x="10473811" y="1025681"/>
            <a:ext cx="762277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COLOR 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149BDB-AA36-0D4D-DE47-4F786A43D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309" y="1025681"/>
            <a:ext cx="2837019" cy="55035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34C248-2671-968F-3818-508718F08E6C}"/>
              </a:ext>
            </a:extLst>
          </p:cNvPr>
          <p:cNvSpPr/>
          <p:nvPr/>
        </p:nvSpPr>
        <p:spPr>
          <a:xfrm>
            <a:off x="333987" y="4140200"/>
            <a:ext cx="1811805" cy="215053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D7B3E6-BA23-F147-870F-431069DF387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145792" y="3860800"/>
            <a:ext cx="4383202" cy="1354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3A1665-D594-A7D2-4C51-07DD4F32C381}"/>
              </a:ext>
            </a:extLst>
          </p:cNvPr>
          <p:cNvSpPr txBox="1"/>
          <p:nvPr/>
        </p:nvSpPr>
        <p:spPr>
          <a:xfrm>
            <a:off x="6528994" y="4295443"/>
            <a:ext cx="4600439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하나의 </a:t>
            </a:r>
            <a:r>
              <a:rPr lang="en-US" altLang="ko-KR" sz="800" dirty="0"/>
              <a:t>View</a:t>
            </a:r>
            <a:r>
              <a:rPr lang="ko-KR" altLang="en-US" sz="800" dirty="0"/>
              <a:t>만 존재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3</a:t>
            </a:r>
            <a:r>
              <a:rPr lang="ko-KR" altLang="en-US" sz="800" dirty="0"/>
              <a:t>가지 색상의 </a:t>
            </a:r>
            <a:r>
              <a:rPr lang="en-US" altLang="ko-KR" sz="800" dirty="0" err="1"/>
              <a:t>TextView</a:t>
            </a:r>
            <a:r>
              <a:rPr lang="ko-KR" altLang="en-US" sz="800" dirty="0"/>
              <a:t>를 중첩해두고 </a:t>
            </a:r>
            <a:r>
              <a:rPr lang="en-US" altLang="ko-KR" sz="800" dirty="0"/>
              <a:t>button</a:t>
            </a:r>
            <a:r>
              <a:rPr lang="ko-KR" altLang="en-US" sz="800" dirty="0"/>
              <a:t>에 따라 특정 </a:t>
            </a:r>
            <a:r>
              <a:rPr lang="en-US" altLang="ko-KR" sz="800" dirty="0" err="1"/>
              <a:t>TextView</a:t>
            </a:r>
            <a:r>
              <a:rPr lang="ko-KR" altLang="en-US" sz="800" dirty="0"/>
              <a:t>만 </a:t>
            </a:r>
            <a:r>
              <a:rPr lang="en-US" altLang="ko-KR" sz="800" dirty="0"/>
              <a:t>visible</a:t>
            </a:r>
            <a:r>
              <a:rPr lang="ko-KR" altLang="en-US" sz="800" dirty="0"/>
              <a:t>로 설정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670582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제약 레이아웃 </a:t>
            </a:r>
            <a:r>
              <a:rPr lang="en-US" altLang="ko-KR" sz="1500" dirty="0"/>
              <a:t>(ConstraintLayout)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8983D4B-7561-3A67-1FDB-BF642A266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68" y="3119786"/>
            <a:ext cx="6008747" cy="3461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EBDEFA-3200-6E92-C145-88B630B74C33}"/>
              </a:ext>
            </a:extLst>
          </p:cNvPr>
          <p:cNvSpPr txBox="1"/>
          <p:nvPr/>
        </p:nvSpPr>
        <p:spPr>
          <a:xfrm>
            <a:off x="318768" y="727588"/>
            <a:ext cx="6287771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제약 레이아웃 </a:t>
            </a:r>
            <a:r>
              <a:rPr lang="en-US" altLang="ko-KR" sz="1200" dirty="0"/>
              <a:t>(ConstraintLayout)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 </a:t>
            </a:r>
            <a:r>
              <a:rPr lang="ko-KR" altLang="en-US" sz="1000" dirty="0"/>
              <a:t>사이의 제약 조건 </a:t>
            </a:r>
            <a:r>
              <a:rPr lang="en-US" altLang="ko-KR" sz="1000" dirty="0"/>
              <a:t>(constraint)</a:t>
            </a:r>
            <a:r>
              <a:rPr lang="ko-KR" altLang="en-US" sz="1000" dirty="0"/>
              <a:t>을 사용하여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배치하고 정렬하는 </a:t>
            </a:r>
            <a:r>
              <a:rPr lang="en-US" altLang="ko-KR" sz="1000" dirty="0"/>
              <a:t>Layout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레이아웃 편집기를 사용하여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배치하고 제약 조건을 추가할 수 있음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개발 편의성 증대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중첩 </a:t>
            </a:r>
            <a:r>
              <a:rPr lang="en-US" altLang="ko-KR" sz="1000" dirty="0"/>
              <a:t>Linear Layout </a:t>
            </a:r>
            <a:r>
              <a:rPr lang="ko-KR" altLang="en-US" sz="1000" dirty="0"/>
              <a:t>구조를 </a:t>
            </a:r>
            <a:r>
              <a:rPr lang="en-US" altLang="ko-KR" sz="1000" dirty="0"/>
              <a:t>Flat View </a:t>
            </a:r>
            <a:r>
              <a:rPr lang="ko-KR" altLang="en-US" sz="1000" dirty="0"/>
              <a:t>계층 구조로 변환 가능</a:t>
            </a:r>
            <a:br>
              <a:rPr lang="en-US" altLang="ko-KR" sz="1000" dirty="0"/>
            </a:br>
            <a:r>
              <a:rPr lang="en-US" altLang="ko-KR" sz="1000" dirty="0"/>
              <a:t>-&gt; </a:t>
            </a:r>
            <a:r>
              <a:rPr lang="ko-KR" altLang="en-US" sz="1000" dirty="0"/>
              <a:t>복잡한 화면 구현이 용이 </a:t>
            </a:r>
            <a:r>
              <a:rPr lang="en-US" altLang="ko-KR" sz="1000" dirty="0"/>
              <a:t>&amp; </a:t>
            </a:r>
            <a:r>
              <a:rPr lang="ko-KR" altLang="en-US" sz="1000" dirty="0"/>
              <a:t>성능 개선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9E76C-7CF4-7997-60EB-FC8685AF27D9}"/>
              </a:ext>
            </a:extLst>
          </p:cNvPr>
          <p:cNvSpPr txBox="1"/>
          <p:nvPr/>
        </p:nvSpPr>
        <p:spPr>
          <a:xfrm>
            <a:off x="6690669" y="3501390"/>
            <a:ext cx="5249871" cy="214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</a:t>
            </a:r>
            <a:r>
              <a:rPr lang="en-US" altLang="ko-KR" sz="1000" b="1" dirty="0"/>
              <a:t>Palette</a:t>
            </a:r>
            <a:r>
              <a:rPr lang="en-US" altLang="ko-KR" sz="1000" dirty="0"/>
              <a:t>: </a:t>
            </a:r>
            <a:r>
              <a:rPr lang="ko-KR" altLang="en-US" sz="1000" dirty="0"/>
              <a:t>화면에서 사용 가능한 다양한 위젯 표시</a:t>
            </a:r>
            <a:r>
              <a:rPr lang="en-US" altLang="ko-KR" sz="10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en-US" altLang="ko-KR" sz="1000" b="1" dirty="0"/>
              <a:t>Component Tree</a:t>
            </a:r>
            <a:r>
              <a:rPr lang="en-US" altLang="ko-KR" sz="1000" dirty="0"/>
              <a:t>: Widget</a:t>
            </a:r>
            <a:r>
              <a:rPr lang="ko-KR" altLang="en-US" sz="1000" dirty="0"/>
              <a:t>들의 계층 구조를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en-US" altLang="ko-KR" sz="1000" b="1" dirty="0"/>
              <a:t>Toolbar</a:t>
            </a:r>
            <a:r>
              <a:rPr lang="en-US" altLang="ko-KR" sz="1000" dirty="0"/>
              <a:t>: Layout </a:t>
            </a:r>
            <a:r>
              <a:rPr lang="ko-KR" altLang="en-US" sz="1000" dirty="0"/>
              <a:t>속성 변경 메뉴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en-US" altLang="ko-KR" sz="1000" b="1" dirty="0"/>
              <a:t>Design editor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000" dirty="0"/>
              <a:t>	- </a:t>
            </a:r>
            <a:r>
              <a:rPr lang="en-US" altLang="ko-KR" sz="1000" b="1" dirty="0"/>
              <a:t>Design view</a:t>
            </a:r>
            <a:r>
              <a:rPr lang="en-US" altLang="ko-KR" sz="1000" dirty="0"/>
              <a:t>: Layout</a:t>
            </a:r>
            <a:r>
              <a:rPr lang="ko-KR" altLang="en-US" sz="1000" dirty="0"/>
              <a:t>의 </a:t>
            </a:r>
            <a:r>
              <a:rPr lang="ko-KR" altLang="en-US" sz="1000" dirty="0" err="1"/>
              <a:t>렌더링된</a:t>
            </a:r>
            <a:r>
              <a:rPr lang="ko-KR" altLang="en-US" sz="1000" dirty="0"/>
              <a:t> 미리보기를 표시</a:t>
            </a:r>
            <a:endParaRPr lang="en-US" altLang="ko-KR" sz="1000" dirty="0"/>
          </a:p>
          <a:p>
            <a:pPr defTabSz="180000">
              <a:lnSpc>
                <a:spcPct val="150000"/>
              </a:lnSpc>
            </a:pPr>
            <a:r>
              <a:rPr lang="en-US" altLang="ko-KR" sz="1000" dirty="0"/>
              <a:t>	- </a:t>
            </a:r>
            <a:r>
              <a:rPr lang="en-US" altLang="ko-KR" sz="1000" b="1" dirty="0"/>
              <a:t>Blueprint view</a:t>
            </a:r>
            <a:r>
              <a:rPr lang="en-US" altLang="ko-KR" sz="1000" dirty="0"/>
              <a:t>: </a:t>
            </a:r>
            <a:r>
              <a:rPr lang="ko-KR" altLang="en-US" sz="1000" dirty="0"/>
              <a:t>각 </a:t>
            </a:r>
            <a:r>
              <a:rPr lang="en-US" altLang="ko-KR" sz="1000" dirty="0"/>
              <a:t>view</a:t>
            </a:r>
            <a:r>
              <a:rPr lang="ko-KR" altLang="en-US" sz="1000" dirty="0"/>
              <a:t>의 윤곽선만 표시</a:t>
            </a:r>
            <a:r>
              <a:rPr lang="en-US" altLang="ko-KR" sz="1000" dirty="0"/>
              <a:t>, </a:t>
            </a:r>
            <a:r>
              <a:rPr lang="ko-KR" altLang="en-US" sz="1000" dirty="0"/>
              <a:t>각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여러가지 수치 값 확인 가능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⑤ </a:t>
            </a:r>
            <a:r>
              <a:rPr lang="en-US" altLang="ko-KR" sz="1000" b="1" dirty="0"/>
              <a:t>Attributes</a:t>
            </a:r>
            <a:r>
              <a:rPr lang="en-US" altLang="ko-KR" sz="1000" dirty="0"/>
              <a:t>: </a:t>
            </a:r>
            <a:r>
              <a:rPr lang="ko-KR" altLang="en-US" sz="1000" dirty="0"/>
              <a:t>선택한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속성을 제어하는 영역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en-US" altLang="ko-KR" sz="1000" b="1" dirty="0"/>
              <a:t>View mode</a:t>
            </a:r>
            <a:r>
              <a:rPr lang="en-US" altLang="ko-KR" sz="1000" dirty="0"/>
              <a:t>: </a:t>
            </a:r>
            <a:r>
              <a:rPr lang="ko-KR" altLang="en-US" sz="1000" dirty="0"/>
              <a:t>보기 모드 선택 </a:t>
            </a:r>
            <a:r>
              <a:rPr lang="en-US" altLang="ko-KR" sz="1000" dirty="0"/>
              <a:t>(Code, Split, Design)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⑦ </a:t>
            </a:r>
            <a:r>
              <a:rPr lang="en-US" altLang="ko-KR" sz="1000" b="1" dirty="0"/>
              <a:t>Zoom and pan controls</a:t>
            </a:r>
            <a:r>
              <a:rPr lang="en-US" altLang="ko-KR" sz="1000" dirty="0"/>
              <a:t>: editor </a:t>
            </a:r>
            <a:r>
              <a:rPr lang="ko-KR" altLang="en-US" sz="1000" dirty="0"/>
              <a:t>영역의 화면 크기 조절</a:t>
            </a:r>
            <a:endParaRPr lang="en-US" altLang="ko-KR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61B7E-5806-44FE-D01B-D87EB30E7196}"/>
              </a:ext>
            </a:extLst>
          </p:cNvPr>
          <p:cNvGrpSpPr/>
          <p:nvPr/>
        </p:nvGrpSpPr>
        <p:grpSpPr>
          <a:xfrm>
            <a:off x="9511113" y="727588"/>
            <a:ext cx="2369738" cy="1773896"/>
            <a:chOff x="6999488" y="686017"/>
            <a:chExt cx="2369738" cy="1773896"/>
          </a:xfrm>
        </p:grpSpPr>
        <p:pic>
          <p:nvPicPr>
            <p:cNvPr id="1026" name="Picture 2" descr="[안드로이드 스튜디오 강좌 #8] 제약 레이아웃(Constraint Layout)-1">
              <a:extLst>
                <a:ext uri="{FF2B5EF4-FFF2-40B4-BE49-F238E27FC236}">
                  <a16:creationId xmlns:a16="http://schemas.microsoft.com/office/drawing/2014/main" id="{11A7FE0E-AF5D-E9D0-C3FD-CDE4BA1CA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485"/>
            <a:stretch/>
          </p:blipFill>
          <p:spPr bwMode="auto">
            <a:xfrm>
              <a:off x="6999488" y="2044553"/>
              <a:ext cx="2369738" cy="41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[안드로이드 스튜디오 강좌 #8] 제약 레이아웃(Constraint Layout)-1">
              <a:extLst>
                <a:ext uri="{FF2B5EF4-FFF2-40B4-BE49-F238E27FC236}">
                  <a16:creationId xmlns:a16="http://schemas.microsoft.com/office/drawing/2014/main" id="{D6D91535-E436-C71D-A38B-0AC2B38E3E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76"/>
            <a:stretch/>
          </p:blipFill>
          <p:spPr bwMode="auto">
            <a:xfrm>
              <a:off x="6999488" y="686017"/>
              <a:ext cx="2369738" cy="1363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FD5E5D-5D5F-0DAF-E066-841D909FFC2B}"/>
              </a:ext>
            </a:extLst>
          </p:cNvPr>
          <p:cNvSpPr txBox="1"/>
          <p:nvPr/>
        </p:nvSpPr>
        <p:spPr>
          <a:xfrm>
            <a:off x="6409730" y="746498"/>
            <a:ext cx="3971291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제약 조건 </a:t>
            </a:r>
            <a:r>
              <a:rPr lang="en-US" altLang="ko-KR" sz="1200" dirty="0"/>
              <a:t>(Constraint)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</a:t>
            </a:r>
            <a:r>
              <a:rPr lang="en-US" altLang="ko-KR" sz="1000" dirty="0"/>
              <a:t>Layout</a:t>
            </a:r>
            <a:r>
              <a:rPr lang="ko-KR" altLang="en-US" sz="1000" dirty="0"/>
              <a:t> 안에서의 다른 요소들 과의 연결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의 핸들</a:t>
            </a:r>
            <a:r>
              <a:rPr lang="en-US" altLang="ko-KR" sz="1000" dirty="0"/>
              <a:t> (</a:t>
            </a:r>
            <a:r>
              <a:rPr lang="ko-KR" altLang="en-US" sz="1000" dirty="0"/>
              <a:t>연결점</a:t>
            </a:r>
            <a:r>
              <a:rPr lang="en-US" altLang="ko-KR" sz="1000" dirty="0"/>
              <a:t>)</a:t>
            </a:r>
            <a:r>
              <a:rPr lang="ko-KR" altLang="en-US" sz="1000" dirty="0"/>
              <a:t>과 타깃을 연결하여 표현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수평</a:t>
            </a:r>
            <a:r>
              <a:rPr lang="en-US" altLang="ko-KR" sz="1000" dirty="0"/>
              <a:t>, </a:t>
            </a:r>
            <a:r>
              <a:rPr lang="ko-KR" altLang="en-US" sz="1000" dirty="0"/>
              <a:t>수직 제약 조건이 필요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B9FF4-1C5B-0E6F-86DF-3F396B043CEE}"/>
              </a:ext>
            </a:extLst>
          </p:cNvPr>
          <p:cNvSpPr txBox="1"/>
          <p:nvPr/>
        </p:nvSpPr>
        <p:spPr>
          <a:xfrm>
            <a:off x="318768" y="2717472"/>
            <a:ext cx="397129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레이아웃 편집기</a:t>
            </a:r>
            <a:endParaRPr lang="en-US" altLang="ko-KR" sz="1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C869C2E-590D-235B-DCD3-612E72ACF44E}"/>
              </a:ext>
            </a:extLst>
          </p:cNvPr>
          <p:cNvCxnSpPr>
            <a:cxnSpLocks/>
          </p:cNvCxnSpPr>
          <p:nvPr/>
        </p:nvCxnSpPr>
        <p:spPr>
          <a:xfrm flipH="1">
            <a:off x="318768" y="2717472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95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위치 및 크기 설정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안드로이드 스튜디오 :: 제약 레이아웃 (Constraint Layout)">
            <a:extLst>
              <a:ext uri="{FF2B5EF4-FFF2-40B4-BE49-F238E27FC236}">
                <a16:creationId xmlns:a16="http://schemas.microsoft.com/office/drawing/2014/main" id="{D72FF987-F528-BC1A-734B-A25029A2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9" t="27594" r="24584" b="19157"/>
          <a:stretch/>
        </p:blipFill>
        <p:spPr bwMode="auto">
          <a:xfrm>
            <a:off x="318768" y="929466"/>
            <a:ext cx="1882140" cy="126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E05668-1169-EF83-4016-3FCD5515617B}"/>
              </a:ext>
            </a:extLst>
          </p:cNvPr>
          <p:cNvSpPr/>
          <p:nvPr/>
        </p:nvSpPr>
        <p:spPr>
          <a:xfrm>
            <a:off x="1977689" y="1010158"/>
            <a:ext cx="166706" cy="18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7138F3-0125-C276-05E5-410E1D4A880E}"/>
              </a:ext>
            </a:extLst>
          </p:cNvPr>
          <p:cNvSpPr/>
          <p:nvPr/>
        </p:nvSpPr>
        <p:spPr>
          <a:xfrm>
            <a:off x="1977689" y="1464050"/>
            <a:ext cx="166706" cy="18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FB003-EBB0-421E-651C-F34B89E6190F}"/>
              </a:ext>
            </a:extLst>
          </p:cNvPr>
          <p:cNvSpPr txBox="1"/>
          <p:nvPr/>
        </p:nvSpPr>
        <p:spPr>
          <a:xfrm>
            <a:off x="2334931" y="929466"/>
            <a:ext cx="397129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크기 조절 핸들</a:t>
            </a:r>
            <a:r>
              <a:rPr lang="en-US" altLang="ko-KR" sz="1000" dirty="0"/>
              <a:t>: </a:t>
            </a:r>
            <a:r>
              <a:rPr lang="ko-KR" altLang="en-US" sz="1000" dirty="0"/>
              <a:t>마우스로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크기 조절 가능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7B3F6-BB6A-EB89-22F0-551E3C434160}"/>
              </a:ext>
            </a:extLst>
          </p:cNvPr>
          <p:cNvSpPr txBox="1"/>
          <p:nvPr/>
        </p:nvSpPr>
        <p:spPr>
          <a:xfrm>
            <a:off x="2334931" y="1386988"/>
            <a:ext cx="4462109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측면 핸들</a:t>
            </a:r>
            <a:r>
              <a:rPr lang="en-US" altLang="ko-KR" sz="1000" dirty="0"/>
              <a:t>: Widget</a:t>
            </a:r>
            <a:r>
              <a:rPr lang="ko-KR" altLang="en-US" sz="1000" dirty="0"/>
              <a:t>의 상하좌우에 제약 조건을 추가할 때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     </a:t>
            </a:r>
            <a:r>
              <a:rPr lang="ko-KR" altLang="en-US" sz="1000" dirty="0"/>
              <a:t>마우스로 </a:t>
            </a:r>
            <a:r>
              <a:rPr lang="ko-KR" altLang="en-US" sz="1000" dirty="0" err="1"/>
              <a:t>드래그하여</a:t>
            </a:r>
            <a:r>
              <a:rPr lang="ko-KR" altLang="en-US" sz="1000" dirty="0"/>
              <a:t> 다른 </a:t>
            </a:r>
            <a:r>
              <a:rPr lang="en-US" altLang="ko-KR" sz="1000" dirty="0"/>
              <a:t>widget</a:t>
            </a:r>
            <a:r>
              <a:rPr lang="ko-KR" altLang="en-US" sz="1000" dirty="0"/>
              <a:t>이나 경계선에 붙일 수 있음</a:t>
            </a:r>
            <a:endParaRPr lang="en-US" altLang="ko-KR" sz="1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B491DF-B532-1765-56F7-EB77A7E9B94C}"/>
              </a:ext>
            </a:extLst>
          </p:cNvPr>
          <p:cNvCxnSpPr>
            <a:cxnSpLocks/>
          </p:cNvCxnSpPr>
          <p:nvPr/>
        </p:nvCxnSpPr>
        <p:spPr>
          <a:xfrm flipH="1" flipV="1">
            <a:off x="2163183" y="1100965"/>
            <a:ext cx="224120" cy="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B99D76D-4515-9780-F6EE-892789919DA0}"/>
              </a:ext>
            </a:extLst>
          </p:cNvPr>
          <p:cNvCxnSpPr>
            <a:cxnSpLocks/>
          </p:cNvCxnSpPr>
          <p:nvPr/>
        </p:nvCxnSpPr>
        <p:spPr>
          <a:xfrm flipH="1" flipV="1">
            <a:off x="2163183" y="1550051"/>
            <a:ext cx="224120" cy="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EBDF92AA-EA63-3031-D8AD-1EE53D87C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0" t="69390"/>
          <a:stretch/>
        </p:blipFill>
        <p:spPr>
          <a:xfrm>
            <a:off x="318768" y="3920157"/>
            <a:ext cx="2940231" cy="1066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550D78-8735-B7A4-6D7C-07D58D1C0A94}"/>
              </a:ext>
            </a:extLst>
          </p:cNvPr>
          <p:cNvSpPr txBox="1"/>
          <p:nvPr/>
        </p:nvSpPr>
        <p:spPr>
          <a:xfrm>
            <a:off x="289597" y="2859333"/>
            <a:ext cx="438842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Widget</a:t>
            </a:r>
            <a:r>
              <a:rPr lang="ko-KR" altLang="en-US" sz="1200" dirty="0"/>
              <a:t>의 위치 설정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</a:t>
            </a:r>
            <a:r>
              <a:rPr lang="ko-KR" altLang="en-US" sz="1000" dirty="0"/>
              <a:t>에 제약 조건을 추가한다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800" dirty="0"/>
              <a:t>(Infer Constraints: Toolbar</a:t>
            </a:r>
            <a:r>
              <a:rPr lang="ko-KR" altLang="en-US" sz="800" dirty="0"/>
              <a:t>에 있는 기능으로 상하좌우 모든 제약 조건을 자동으로 생성</a:t>
            </a:r>
            <a:r>
              <a:rPr lang="en-US" altLang="ko-KR" sz="8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Widget</a:t>
            </a:r>
            <a:r>
              <a:rPr lang="ko-KR" altLang="en-US" sz="1000" dirty="0"/>
              <a:t>을 마우스로 끌어서 원하는 곳에 배치한다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ADC0D-6B7B-7C05-28D5-07B4A313DFC4}"/>
              </a:ext>
            </a:extLst>
          </p:cNvPr>
          <p:cNvSpPr txBox="1"/>
          <p:nvPr/>
        </p:nvSpPr>
        <p:spPr>
          <a:xfrm>
            <a:off x="5398311" y="2859333"/>
            <a:ext cx="4388420" cy="57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Widget</a:t>
            </a:r>
            <a:r>
              <a:rPr lang="ko-KR" altLang="en-US" sz="1200" dirty="0"/>
              <a:t>의 크기 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방법 </a:t>
            </a:r>
            <a:r>
              <a:rPr lang="en-US" altLang="ko-KR" sz="1000" dirty="0"/>
              <a:t>1. </a:t>
            </a:r>
            <a:r>
              <a:rPr lang="ko-KR" altLang="en-US" sz="1000" dirty="0"/>
              <a:t>크기 조절 핸들을 이용하여 크기 설정</a:t>
            </a:r>
            <a:endParaRPr lang="en-US" altLang="ko-K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1857F-FEDD-93DE-E98F-25D18ED690E2}"/>
              </a:ext>
            </a:extLst>
          </p:cNvPr>
          <p:cNvSpPr txBox="1"/>
          <p:nvPr/>
        </p:nvSpPr>
        <p:spPr>
          <a:xfrm>
            <a:off x="5398311" y="4474075"/>
            <a:ext cx="438842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방법 </a:t>
            </a:r>
            <a:r>
              <a:rPr lang="en-US" altLang="ko-KR" sz="1000" dirty="0"/>
              <a:t>2. Attributes</a:t>
            </a:r>
            <a:r>
              <a:rPr lang="ko-KR" altLang="en-US" sz="1000" dirty="0"/>
              <a:t>에서 크기 설정</a:t>
            </a:r>
            <a:endParaRPr lang="en-US" altLang="ko-KR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C85992-8783-2A4D-19E1-50E305B7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946" y="3490041"/>
            <a:ext cx="3126613" cy="860232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726EA39-F10B-6479-076A-81CD349BB0B2}"/>
              </a:ext>
            </a:extLst>
          </p:cNvPr>
          <p:cNvCxnSpPr/>
          <p:nvPr/>
        </p:nvCxnSpPr>
        <p:spPr>
          <a:xfrm flipH="1">
            <a:off x="7507047" y="3613843"/>
            <a:ext cx="211931" cy="18361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63D9224-B730-20A5-5318-E1A727538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946" y="4767489"/>
            <a:ext cx="2425094" cy="168452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D01349-5F84-F282-7238-D9A864F60AFF}"/>
              </a:ext>
            </a:extLst>
          </p:cNvPr>
          <p:cNvSpPr/>
          <p:nvPr/>
        </p:nvSpPr>
        <p:spPr>
          <a:xfrm>
            <a:off x="5457945" y="6198035"/>
            <a:ext cx="1273607" cy="253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36593FA-B335-0BF5-7D18-584BA386DB65}"/>
              </a:ext>
            </a:extLst>
          </p:cNvPr>
          <p:cNvCxnSpPr>
            <a:cxnSpLocks/>
            <a:stCxn id="33" idx="1"/>
            <a:endCxn id="30" idx="3"/>
          </p:cNvCxnSpPr>
          <p:nvPr/>
        </p:nvCxnSpPr>
        <p:spPr>
          <a:xfrm flipH="1">
            <a:off x="6731552" y="6325026"/>
            <a:ext cx="13604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8D5F52-F2D6-2E5E-0BBC-2AA3076821BD}"/>
              </a:ext>
            </a:extLst>
          </p:cNvPr>
          <p:cNvSpPr txBox="1"/>
          <p:nvPr/>
        </p:nvSpPr>
        <p:spPr>
          <a:xfrm>
            <a:off x="8092004" y="6178319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Widget</a:t>
            </a:r>
            <a:r>
              <a:rPr lang="ko-KR" altLang="en-US" sz="1000" dirty="0"/>
              <a:t>의 </a:t>
            </a:r>
            <a:r>
              <a:rPr lang="en-US" altLang="ko-KR" sz="1000" dirty="0"/>
              <a:t>width, height</a:t>
            </a:r>
            <a:r>
              <a:rPr lang="ko-KR" altLang="en-US" sz="1000" dirty="0"/>
              <a:t> 설정</a:t>
            </a:r>
            <a:endParaRPr lang="en-US" altLang="ko-KR" sz="10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F8BF66A-FE70-BA1E-82B6-8CC5F12447B4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6814974" y="5478547"/>
            <a:ext cx="1348447" cy="3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016CFF-9109-5D24-8E38-A6BFCF1B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311389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09A5358-DD99-0791-88F3-C5C5DA06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532743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5933F9B-7349-41B1-64C1-E849DC8F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59" y="5754860"/>
            <a:ext cx="360000" cy="18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89849B8-5FC3-4CEE-270A-028CF1B0DCCB}"/>
              </a:ext>
            </a:extLst>
          </p:cNvPr>
          <p:cNvSpPr txBox="1"/>
          <p:nvPr/>
        </p:nvSpPr>
        <p:spPr>
          <a:xfrm>
            <a:off x="8560581" y="5236922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fixed: Widget</a:t>
            </a:r>
            <a:r>
              <a:rPr lang="ko-KR" altLang="en-US" sz="1000" dirty="0"/>
              <a:t>의 크기 고정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25FC86-E323-3060-91EA-05DC665B97C1}"/>
              </a:ext>
            </a:extLst>
          </p:cNvPr>
          <p:cNvSpPr txBox="1"/>
          <p:nvPr/>
        </p:nvSpPr>
        <p:spPr>
          <a:xfrm>
            <a:off x="8560580" y="5455639"/>
            <a:ext cx="310437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wrap_content: Content</a:t>
            </a:r>
            <a:r>
              <a:rPr lang="ko-KR" altLang="en-US" sz="1000" dirty="0"/>
              <a:t>의 크기에 맞게 크기 조정</a:t>
            </a:r>
            <a:endParaRPr lang="en-US" altLang="ko-KR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300313-AD1E-BFB7-90DD-B6F5B3A61CD0}"/>
              </a:ext>
            </a:extLst>
          </p:cNvPr>
          <p:cNvSpPr txBox="1"/>
          <p:nvPr/>
        </p:nvSpPr>
        <p:spPr>
          <a:xfrm>
            <a:off x="8560580" y="5676993"/>
            <a:ext cx="337300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match_parent: </a:t>
            </a:r>
            <a:r>
              <a:rPr lang="ko-KR" altLang="en-US" sz="1000" dirty="0"/>
              <a:t>부모 </a:t>
            </a:r>
            <a:r>
              <a:rPr lang="en-US" altLang="ko-KR" sz="1000" dirty="0"/>
              <a:t>widget</a:t>
            </a:r>
            <a:r>
              <a:rPr lang="ko-KR" altLang="en-US" sz="1000" dirty="0"/>
              <a:t>의 크기를 전부 차지</a:t>
            </a:r>
            <a:endParaRPr lang="en-US" altLang="ko-KR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9D101B-2DA6-7919-B168-A67461B4BD71}"/>
              </a:ext>
            </a:extLst>
          </p:cNvPr>
          <p:cNvSpPr/>
          <p:nvPr/>
        </p:nvSpPr>
        <p:spPr>
          <a:xfrm>
            <a:off x="6545060" y="5347863"/>
            <a:ext cx="269914" cy="26136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0312E10-FE8F-1582-1A75-13317D1DF461}"/>
              </a:ext>
            </a:extLst>
          </p:cNvPr>
          <p:cNvCxnSpPr>
            <a:cxnSpLocks/>
          </p:cNvCxnSpPr>
          <p:nvPr/>
        </p:nvCxnSpPr>
        <p:spPr>
          <a:xfrm flipH="1">
            <a:off x="318768" y="2671948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2EC8130-5D38-3A3A-94DD-85FC09D2060F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6836570" y="5090365"/>
            <a:ext cx="1326851" cy="1085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8BB5BAB-0DAB-4F98-D753-A4C1400337F7}"/>
              </a:ext>
            </a:extLst>
          </p:cNvPr>
          <p:cNvSpPr/>
          <p:nvPr/>
        </p:nvSpPr>
        <p:spPr>
          <a:xfrm>
            <a:off x="6517482" y="5141120"/>
            <a:ext cx="319088" cy="1155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B1B323-9ACE-9F5D-6765-FB21BBAA1B4D}"/>
              </a:ext>
            </a:extLst>
          </p:cNvPr>
          <p:cNvSpPr txBox="1"/>
          <p:nvPr/>
        </p:nvSpPr>
        <p:spPr>
          <a:xfrm>
            <a:off x="8117668" y="4914077"/>
            <a:ext cx="189204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Margin </a:t>
            </a:r>
            <a:r>
              <a:rPr lang="ko-KR" altLang="en-US" sz="1000" dirty="0"/>
              <a:t>값 설정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2091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Toolbar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uttons in the Layout Editor toolbar that configure the layout&#10;      appearance">
            <a:extLst>
              <a:ext uri="{FF2B5EF4-FFF2-40B4-BE49-F238E27FC236}">
                <a16:creationId xmlns:a16="http://schemas.microsoft.com/office/drawing/2014/main" id="{8291B19C-D766-0056-6C6B-ADE88203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8" y="800425"/>
            <a:ext cx="4965200" cy="77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1F38F3-D5D8-F120-EE95-1FEE3BBD3347}"/>
              </a:ext>
            </a:extLst>
          </p:cNvPr>
          <p:cNvSpPr txBox="1"/>
          <p:nvPr/>
        </p:nvSpPr>
        <p:spPr>
          <a:xfrm>
            <a:off x="395555" y="1656282"/>
            <a:ext cx="5905854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Design editor</a:t>
            </a:r>
            <a:r>
              <a:rPr lang="ko-KR" altLang="en-US" sz="1000" dirty="0"/>
              <a:t>의 보기 모드 선택 </a:t>
            </a:r>
            <a:r>
              <a:rPr lang="en-US" altLang="ko-KR" sz="1000" dirty="0"/>
              <a:t>(Design, Blueprint, Color Blind Modes)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ko-KR" altLang="en-US" sz="1000" dirty="0"/>
              <a:t>가로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모드 방향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ko-KR" altLang="en-US" sz="1000" dirty="0"/>
              <a:t>미리보기에 적용할 시스템 </a:t>
            </a:r>
            <a:r>
              <a:rPr lang="en-US" altLang="ko-KR" sz="1000" dirty="0"/>
              <a:t>UI </a:t>
            </a:r>
            <a:r>
              <a:rPr lang="ko-KR" altLang="en-US" sz="1000" dirty="0"/>
              <a:t>선택 </a:t>
            </a:r>
            <a:r>
              <a:rPr lang="en-US" altLang="ko-KR" sz="1000" dirty="0"/>
              <a:t>(Dark </a:t>
            </a:r>
            <a:r>
              <a:rPr lang="ko-KR" altLang="en-US" sz="1000" dirty="0"/>
              <a:t>모드 등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ko-KR" altLang="en-US" sz="1000" dirty="0"/>
              <a:t>기기 유형 및 화면 구성 선택 </a:t>
            </a:r>
            <a:r>
              <a:rPr lang="en-US" altLang="ko-KR" sz="1000" dirty="0"/>
              <a:t>(</a:t>
            </a:r>
            <a:r>
              <a:rPr lang="ko-KR" altLang="en-US" sz="1000" dirty="0"/>
              <a:t>스마트폰</a:t>
            </a:r>
            <a:r>
              <a:rPr lang="en-US" altLang="ko-KR" sz="1000" dirty="0"/>
              <a:t>/</a:t>
            </a:r>
            <a:r>
              <a:rPr lang="ko-KR" altLang="en-US" sz="1000" dirty="0"/>
              <a:t>태블릿</a:t>
            </a:r>
            <a:r>
              <a:rPr lang="en-US" altLang="ko-KR" sz="1000" dirty="0"/>
              <a:t>, Android TV </a:t>
            </a:r>
            <a:r>
              <a:rPr lang="ko-KR" altLang="en-US" sz="1000" dirty="0"/>
              <a:t>또는 </a:t>
            </a:r>
            <a:r>
              <a:rPr lang="en-US" altLang="ko-KR" sz="1000" dirty="0"/>
              <a:t>Wear OS)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⑤ Layout</a:t>
            </a:r>
            <a:r>
              <a:rPr lang="ko-KR" altLang="en-US" sz="1000" dirty="0"/>
              <a:t>을 미리 볼 </a:t>
            </a:r>
            <a:r>
              <a:rPr lang="en-US" altLang="ko-KR" sz="1000" dirty="0"/>
              <a:t>Android</a:t>
            </a:r>
            <a:r>
              <a:rPr lang="ko-KR" altLang="en-US" sz="1000" dirty="0"/>
              <a:t>의 버전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ko-KR" altLang="en-US" sz="1000" dirty="0"/>
              <a:t>미리보기에 적용한 </a:t>
            </a:r>
            <a:r>
              <a:rPr lang="en-US" altLang="ko-KR" sz="1000" dirty="0"/>
              <a:t>UI </a:t>
            </a:r>
            <a:r>
              <a:rPr lang="ko-KR" altLang="en-US" sz="1000" dirty="0"/>
              <a:t>테마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⑦ </a:t>
            </a:r>
            <a:r>
              <a:rPr lang="ko-KR" altLang="en-US" sz="1000" dirty="0"/>
              <a:t>미리보기에 적용할 언어와 위치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(</a:t>
            </a:r>
            <a:r>
              <a:rPr lang="ko-KR" altLang="en-US" sz="1000" dirty="0"/>
              <a:t>문자열 리소스에서 사용할 수 있는 언어만 표시</a:t>
            </a:r>
            <a:r>
              <a:rPr lang="en-US" altLang="ko-KR" sz="1000" dirty="0"/>
              <a:t>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028EB2-8727-979E-44E0-D045B07EF644}"/>
              </a:ext>
            </a:extLst>
          </p:cNvPr>
          <p:cNvCxnSpPr>
            <a:cxnSpLocks/>
          </p:cNvCxnSpPr>
          <p:nvPr/>
        </p:nvCxnSpPr>
        <p:spPr>
          <a:xfrm flipH="1">
            <a:off x="318768" y="3668898"/>
            <a:ext cx="1156208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C2FCE8-667E-FE14-C679-A54F54915508}"/>
              </a:ext>
            </a:extLst>
          </p:cNvPr>
          <p:cNvGrpSpPr/>
          <p:nvPr/>
        </p:nvGrpSpPr>
        <p:grpSpPr>
          <a:xfrm>
            <a:off x="6584156" y="835065"/>
            <a:ext cx="2440378" cy="738089"/>
            <a:chOff x="7212806" y="835065"/>
            <a:chExt cx="2440378" cy="7380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24D7061-A754-3603-8662-64BFB094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2806" y="1235654"/>
              <a:ext cx="2440378" cy="337500"/>
            </a:xfrm>
            <a:prstGeom prst="rect">
              <a:avLst/>
            </a:prstGeom>
          </p:spPr>
        </p:pic>
        <p:pic>
          <p:nvPicPr>
            <p:cNvPr id="12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FC7C6265-A941-203B-5589-57A61270A8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4" r="87285" b="45694"/>
            <a:stretch/>
          </p:blipFill>
          <p:spPr bwMode="auto">
            <a:xfrm>
              <a:off x="7599747" y="835065"/>
              <a:ext cx="273594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5112702B-64BD-A104-6B8F-D017B20F73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67" r="80630" b="45694"/>
            <a:stretch/>
          </p:blipFill>
          <p:spPr bwMode="auto">
            <a:xfrm>
              <a:off x="8030368" y="837230"/>
              <a:ext cx="288131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44FCFDB4-B96F-523B-844E-E40B8D2CDE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5" r="36209" b="45695"/>
            <a:stretch/>
          </p:blipFill>
          <p:spPr bwMode="auto">
            <a:xfrm>
              <a:off x="9301188" y="837229"/>
              <a:ext cx="34290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6F198F76-2E8A-6D28-0659-99CC69A8D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9" r="69076" b="45695"/>
            <a:stretch/>
          </p:blipFill>
          <p:spPr bwMode="auto">
            <a:xfrm>
              <a:off x="8540079" y="837231"/>
              <a:ext cx="28575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78F6798C-5E53-50F6-7597-477FC819E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8" r="55647" b="45695"/>
            <a:stretch/>
          </p:blipFill>
          <p:spPr bwMode="auto">
            <a:xfrm>
              <a:off x="8895900" y="837230"/>
              <a:ext cx="285750" cy="419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Buttons in the Layout Editor toolbar that configure the layout&#10;      appearance">
              <a:extLst>
                <a:ext uri="{FF2B5EF4-FFF2-40B4-BE49-F238E27FC236}">
                  <a16:creationId xmlns:a16="http://schemas.microsoft.com/office/drawing/2014/main" id="{CD3ECDDC-086C-1442-7C7A-53E158FD06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7" r="93083" b="45694"/>
            <a:stretch/>
          </p:blipFill>
          <p:spPr bwMode="auto">
            <a:xfrm>
              <a:off x="7241506" y="837231"/>
              <a:ext cx="273594" cy="419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342A8F0-0A14-A888-4F0F-5BB25A592B5F}"/>
              </a:ext>
            </a:extLst>
          </p:cNvPr>
          <p:cNvSpPr txBox="1"/>
          <p:nvPr/>
        </p:nvSpPr>
        <p:spPr>
          <a:xfrm>
            <a:off x="6459805" y="1656282"/>
            <a:ext cx="5905854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① </a:t>
            </a:r>
            <a:r>
              <a:rPr lang="ko-KR" altLang="en-US" sz="1000" dirty="0"/>
              <a:t>미리보기에서의 제약 조건</a:t>
            </a:r>
            <a:r>
              <a:rPr lang="en-US" altLang="ko-KR" sz="1000" dirty="0"/>
              <a:t>, </a:t>
            </a:r>
            <a:r>
              <a:rPr lang="ko-KR" altLang="en-US" sz="1000" dirty="0"/>
              <a:t>마진 표시 여부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② </a:t>
            </a:r>
            <a:r>
              <a:rPr lang="ko-KR" altLang="en-US" sz="1000" dirty="0"/>
              <a:t>자동 연결 활성화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(</a:t>
            </a:r>
            <a:r>
              <a:rPr lang="ko-KR" altLang="en-US" sz="1000" dirty="0"/>
              <a:t>자동 연결이 활성화되면 모든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배치할 때 상위 </a:t>
            </a:r>
            <a:r>
              <a:rPr lang="en-US" altLang="ko-KR" sz="1000" dirty="0"/>
              <a:t>layout </a:t>
            </a:r>
            <a:r>
              <a:rPr lang="ko-KR" altLang="en-US" sz="1000" dirty="0"/>
              <a:t>에 대한 제약 조건이 자동 생성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③ </a:t>
            </a:r>
            <a:r>
              <a:rPr lang="ko-KR" altLang="en-US" sz="1000" dirty="0"/>
              <a:t>기본 마진 값 설정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④ </a:t>
            </a:r>
            <a:r>
              <a:rPr lang="ko-KR" altLang="en-US" sz="1000" dirty="0"/>
              <a:t>전체 </a:t>
            </a:r>
            <a:r>
              <a:rPr lang="en-US" altLang="ko-KR" sz="1000" dirty="0"/>
              <a:t>layout</a:t>
            </a:r>
            <a:r>
              <a:rPr lang="ko-KR" altLang="en-US" sz="1000" dirty="0"/>
              <a:t>의 모든 제약 조건 지우기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⑤ Infer Constraints: </a:t>
            </a:r>
            <a:r>
              <a:rPr lang="ko-KR" altLang="en-US" sz="1000" dirty="0"/>
              <a:t>모든 위젯에 대하여 자동으로 제약 조건 생성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⑥ </a:t>
            </a:r>
            <a:r>
              <a:rPr lang="ko-KR" altLang="en-US" sz="1000" dirty="0"/>
              <a:t>수직 또는 수평 안내선 추가</a:t>
            </a:r>
            <a:endParaRPr lang="en-US" altLang="ko-KR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150576-1C1E-7111-EB25-DE19C21AFAA2}"/>
              </a:ext>
            </a:extLst>
          </p:cNvPr>
          <p:cNvSpPr txBox="1"/>
          <p:nvPr/>
        </p:nvSpPr>
        <p:spPr>
          <a:xfrm>
            <a:off x="318768" y="3772274"/>
            <a:ext cx="577723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Widget</a:t>
            </a:r>
            <a:r>
              <a:rPr lang="ko-KR" altLang="en-US" sz="1000" dirty="0"/>
              <a:t>에 </a:t>
            </a:r>
            <a:r>
              <a:rPr lang="en-US" altLang="ko-KR" sz="1000" dirty="0"/>
              <a:t>Sample Data </a:t>
            </a:r>
            <a:r>
              <a:rPr lang="ko-KR" altLang="en-US" sz="1000" dirty="0"/>
              <a:t>추가하기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ImageView, TextView</a:t>
            </a:r>
            <a:r>
              <a:rPr lang="ko-KR" altLang="en-US" sz="1000" dirty="0"/>
              <a:t>에 대하여 </a:t>
            </a:r>
            <a:r>
              <a:rPr lang="en-US" altLang="ko-KR" sz="1000" dirty="0"/>
              <a:t>sample data</a:t>
            </a:r>
            <a:r>
              <a:rPr lang="ko-KR" altLang="en-US" sz="1000" dirty="0"/>
              <a:t>를 추가하여 화면 배치를 테스트해볼 수 있음</a:t>
            </a:r>
            <a:endParaRPr lang="en-US" altLang="ko-KR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B651B25-9A23-BD02-AA6B-44DE46CDF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281" y="3899731"/>
            <a:ext cx="2212048" cy="268127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1E0CC4A-7124-09E3-8F64-32D915D7B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538" y="3899731"/>
            <a:ext cx="2157336" cy="268126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F680A35-84F6-8F37-D240-3BAA4D38BA52}"/>
              </a:ext>
            </a:extLst>
          </p:cNvPr>
          <p:cNvCxnSpPr/>
          <p:nvPr/>
        </p:nvCxnSpPr>
        <p:spPr>
          <a:xfrm>
            <a:off x="8267250" y="5240361"/>
            <a:ext cx="34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6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(Login Screen)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629688" y="1310590"/>
            <a:ext cx="64770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765010-CC7E-5082-1F06-FAAED83D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702" y="1491085"/>
            <a:ext cx="2576944" cy="4581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29E308-87F8-43A6-85B3-4C7ED043A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54" y="901702"/>
            <a:ext cx="1611531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AE047A-56E0-708F-F852-1A45F491C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008" y="901702"/>
            <a:ext cx="1614414" cy="28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B1A907-D518-B5B9-1025-96A54CA8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545" y="901702"/>
            <a:ext cx="1615071" cy="28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D52DA6-E097-732D-291E-A4BE6775A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739" y="901702"/>
            <a:ext cx="1614066" cy="28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76C61A-C087-9616-B50E-4555611BB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90" y="3872912"/>
            <a:ext cx="1612295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65FF69A-135A-F4A9-515D-55B4B8A11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3102" y="3872912"/>
            <a:ext cx="1618226" cy="288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8119F6-E84A-5972-DB89-D60EE805D6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7774" y="3872912"/>
            <a:ext cx="1616842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C3457D-ADEF-2358-D43E-D421451F5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1062" y="3872912"/>
            <a:ext cx="1618226" cy="288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2E92D3C-A369-1E37-6626-C7B7C5BD8D3F}"/>
              </a:ext>
            </a:extLst>
          </p:cNvPr>
          <p:cNvSpPr/>
          <p:nvPr/>
        </p:nvSpPr>
        <p:spPr>
          <a:xfrm>
            <a:off x="437260" y="826443"/>
            <a:ext cx="7805157" cy="59264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931110-EFD1-928E-3D9C-3C205C1EC0A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8242417" y="3781702"/>
            <a:ext cx="889285" cy="7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16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6233385" y="790868"/>
            <a:ext cx="546754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위치 </a:t>
            </a:r>
            <a:r>
              <a:rPr lang="en-US" altLang="ko-KR" sz="1300" dirty="0"/>
              <a:t>&amp; </a:t>
            </a:r>
            <a:r>
              <a:rPr lang="ko-KR" altLang="en-US" sz="1300" dirty="0"/>
              <a:t>크기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Layout</a:t>
            </a:r>
            <a:r>
              <a:rPr lang="ko-KR" altLang="en-US" sz="1000" dirty="0"/>
              <a:t> 객체에 의하여 결정 </a:t>
            </a:r>
            <a:r>
              <a:rPr lang="en-US" altLang="ko-KR" sz="1000" dirty="0"/>
              <a:t>(XML </a:t>
            </a:r>
            <a:r>
              <a:rPr lang="ko-KR" altLang="en-US" sz="1000" dirty="0"/>
              <a:t>속성 앞에 </a:t>
            </a:r>
            <a:r>
              <a:rPr lang="en-US" altLang="ko-KR" sz="1000" dirty="0"/>
              <a:t>layout_ </a:t>
            </a:r>
            <a:r>
              <a:rPr lang="ko-KR" altLang="en-US" sz="1000" dirty="0"/>
              <a:t>이 붙음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match_parent </a:t>
            </a:r>
            <a:r>
              <a:rPr lang="en-US" altLang="ko-KR" sz="1000" dirty="0"/>
              <a:t>(fill_parent) : </a:t>
            </a:r>
            <a:r>
              <a:rPr lang="ko-KR" altLang="en-US" sz="1000" dirty="0"/>
              <a:t>부모의 공간을 전부 차지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wrap_content </a:t>
            </a:r>
            <a:r>
              <a:rPr lang="en-US" altLang="ko-KR" sz="1000" dirty="0"/>
              <a:t>: View</a:t>
            </a:r>
            <a:r>
              <a:rPr lang="ko-KR" altLang="en-US" sz="1000" dirty="0"/>
              <a:t>가 나타내는 내용물의 크기에 맞춤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내부 </a:t>
            </a:r>
            <a:r>
              <a:rPr lang="en-US" altLang="ko-KR" sz="1000" dirty="0"/>
              <a:t>content</a:t>
            </a:r>
            <a:r>
              <a:rPr lang="ko-KR" altLang="en-US" sz="1000" dirty="0"/>
              <a:t>를 보여줄 수 있는 크기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단위</a:t>
            </a:r>
            <a:r>
              <a:rPr lang="en-US" altLang="ko-KR" sz="1000" dirty="0"/>
              <a:t>: px,</a:t>
            </a:r>
            <a:r>
              <a:rPr lang="ko-KR" altLang="en-US" sz="1000" dirty="0"/>
              <a:t> </a:t>
            </a:r>
            <a:r>
              <a:rPr lang="en-US" altLang="ko-KR" sz="1000" dirty="0"/>
              <a:t>dp, sp, in, mm, pt</a:t>
            </a:r>
            <a:br>
              <a:rPr lang="en-US" altLang="ko-KR" sz="1000" dirty="0"/>
            </a:br>
            <a:r>
              <a:rPr lang="en-US" altLang="ko-KR" sz="1000" dirty="0"/>
              <a:t>(dp, pt, mm, in </a:t>
            </a:r>
            <a:r>
              <a:rPr lang="ko-KR" altLang="en-US" sz="1000" dirty="0"/>
              <a:t>단위는 장치의 종류에 관계없이 항상 동일한 크기로 표시</a:t>
            </a:r>
            <a:r>
              <a:rPr lang="en-US" altLang="ko-KR" sz="1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11150" y="758616"/>
            <a:ext cx="58227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ID </a:t>
            </a:r>
            <a:r>
              <a:rPr lang="ko-KR" altLang="en-US" sz="1300" dirty="0"/>
              <a:t>속성</a:t>
            </a:r>
            <a:endParaRPr lang="en-US" altLang="ko-KR" sz="13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 </a:t>
            </a:r>
            <a:r>
              <a:rPr lang="ko-KR" altLang="en-US" sz="1000" dirty="0"/>
              <a:t>코드에서 </a:t>
            </a:r>
            <a:r>
              <a:rPr lang="en-US" altLang="ko-KR" sz="1000" dirty="0">
                <a:solidFill>
                  <a:srgbClr val="FF0000"/>
                </a:solidFill>
              </a:rPr>
              <a:t>findViewById() </a:t>
            </a:r>
            <a:r>
              <a:rPr lang="en-US" altLang="ko-KR" sz="1000" dirty="0"/>
              <a:t>method</a:t>
            </a:r>
            <a:r>
              <a:rPr lang="ko-KR" altLang="en-US" sz="1000" dirty="0"/>
              <a:t>로 </a:t>
            </a:r>
            <a:r>
              <a:rPr lang="en-US" altLang="ko-KR" sz="1000" dirty="0"/>
              <a:t>widget</a:t>
            </a:r>
            <a:r>
              <a:rPr lang="ko-KR" altLang="en-US" sz="1000" dirty="0"/>
              <a:t>을 찾아서 어떤 작업을 하기 위해 </a:t>
            </a:r>
            <a:r>
              <a:rPr lang="en-US" altLang="ko-KR" sz="1000" dirty="0"/>
              <a:t>ID </a:t>
            </a:r>
            <a:r>
              <a:rPr lang="ko-KR" altLang="en-US" sz="1000" dirty="0"/>
              <a:t>부여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Java</a:t>
            </a:r>
            <a:r>
              <a:rPr lang="ko-KR" altLang="en-US" sz="1000" dirty="0"/>
              <a:t> 코드에서 </a:t>
            </a:r>
            <a:r>
              <a:rPr lang="en-US" altLang="ko-KR" sz="1000" dirty="0"/>
              <a:t>id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View</a:t>
            </a:r>
            <a:r>
              <a:rPr lang="ko-KR" altLang="en-US" sz="1000" dirty="0"/>
              <a:t>를 식별하고 조작할 수 있음</a:t>
            </a:r>
            <a:br>
              <a:rPr lang="en-US" altLang="ko-KR" sz="1000" dirty="0"/>
            </a:br>
            <a:r>
              <a:rPr lang="en-US" altLang="ko-KR" sz="1000" dirty="0"/>
              <a:t>-&gt; Java</a:t>
            </a:r>
            <a:r>
              <a:rPr lang="ko-KR" altLang="en-US" sz="1000" dirty="0"/>
              <a:t> 코드에서 찾을 필요가 없는 </a:t>
            </a:r>
            <a:r>
              <a:rPr lang="en-US" altLang="ko-KR" sz="1000" dirty="0"/>
              <a:t>Widget</a:t>
            </a:r>
            <a:r>
              <a:rPr lang="ko-KR" altLang="en-US" sz="1000" dirty="0"/>
              <a:t>은 </a:t>
            </a:r>
            <a:r>
              <a:rPr lang="en-US" altLang="ko-KR" sz="1000" dirty="0"/>
              <a:t>ID </a:t>
            </a:r>
            <a:r>
              <a:rPr lang="ko-KR" altLang="en-US" sz="1000" dirty="0"/>
              <a:t>불필요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“@+id/” : </a:t>
            </a:r>
            <a:r>
              <a:rPr lang="ko-KR" altLang="en-US" sz="1000" dirty="0"/>
              <a:t>새로운 </a:t>
            </a:r>
            <a:r>
              <a:rPr lang="en-US" altLang="ko-KR" sz="1000" dirty="0"/>
              <a:t>ID</a:t>
            </a:r>
            <a:r>
              <a:rPr lang="ko-KR" altLang="en-US" sz="1000" dirty="0"/>
              <a:t>를 생성하고 할당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en-US" altLang="ko-KR" sz="1000" dirty="0"/>
              <a:t>“@id/” : </a:t>
            </a:r>
            <a:r>
              <a:rPr lang="ko-KR" altLang="en-US" sz="1000" dirty="0"/>
              <a:t>이미 존재하는 </a:t>
            </a:r>
            <a:r>
              <a:rPr lang="en-US" altLang="ko-KR" sz="1000" dirty="0"/>
              <a:t>ID</a:t>
            </a:r>
            <a:r>
              <a:rPr lang="ko-KR" altLang="en-US" sz="1000" dirty="0"/>
              <a:t>를 사용</a:t>
            </a:r>
            <a:endParaRPr lang="en-US" altLang="ko-KR" sz="1000" dirty="0"/>
          </a:p>
          <a:p>
            <a:endParaRPr lang="ko-KR" altLang="en-US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83AF8D-0723-D450-E150-758E0E99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50691"/>
            <a:ext cx="3354862" cy="35678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685D8D7-C215-CA75-F781-BCD5D4291D07}"/>
              </a:ext>
            </a:extLst>
          </p:cNvPr>
          <p:cNvCxnSpPr>
            <a:cxnSpLocks/>
          </p:cNvCxnSpPr>
          <p:nvPr/>
        </p:nvCxnSpPr>
        <p:spPr>
          <a:xfrm>
            <a:off x="696482" y="3681114"/>
            <a:ext cx="1321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71BDD0-28FF-1223-58F8-5BAD36861D8A}"/>
              </a:ext>
            </a:extLst>
          </p:cNvPr>
          <p:cNvCxnSpPr>
            <a:cxnSpLocks/>
          </p:cNvCxnSpPr>
          <p:nvPr/>
        </p:nvCxnSpPr>
        <p:spPr>
          <a:xfrm>
            <a:off x="696482" y="4436764"/>
            <a:ext cx="13704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9144EC-6AE1-7D33-A46A-75D70FDDD92D}"/>
              </a:ext>
            </a:extLst>
          </p:cNvPr>
          <p:cNvCxnSpPr>
            <a:cxnSpLocks/>
          </p:cNvCxnSpPr>
          <p:nvPr/>
        </p:nvCxnSpPr>
        <p:spPr>
          <a:xfrm>
            <a:off x="696482" y="5189239"/>
            <a:ext cx="11037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B96707-3755-ED8A-EA49-5208AF886834}"/>
              </a:ext>
            </a:extLst>
          </p:cNvPr>
          <p:cNvSpPr/>
          <p:nvPr/>
        </p:nvSpPr>
        <p:spPr>
          <a:xfrm>
            <a:off x="493713" y="2810778"/>
            <a:ext cx="1947862" cy="514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5457318-1446-1EC1-17E5-F7B2A001B19A}"/>
              </a:ext>
            </a:extLst>
          </p:cNvPr>
          <p:cNvCxnSpPr>
            <a:cxnSpLocks/>
            <a:stCxn id="23" idx="3"/>
            <a:endCxn id="18" idx="3"/>
          </p:cNvCxnSpPr>
          <p:nvPr/>
        </p:nvCxnSpPr>
        <p:spPr>
          <a:xfrm flipH="1">
            <a:off x="2441575" y="1386790"/>
            <a:ext cx="1352550" cy="1681163"/>
          </a:xfrm>
          <a:prstGeom prst="bentConnector3">
            <a:avLst>
              <a:gd name="adj1" fmla="val -169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77FB397-3B73-AE34-BA95-1FAB4DBE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30" y="2733181"/>
            <a:ext cx="1623026" cy="28853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1028078-A073-A893-A2F3-0CD9F6BF9E8D}"/>
              </a:ext>
            </a:extLst>
          </p:cNvPr>
          <p:cNvSpPr txBox="1"/>
          <p:nvPr/>
        </p:nvSpPr>
        <p:spPr>
          <a:xfrm>
            <a:off x="0" y="5893980"/>
            <a:ext cx="509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px (pixels) : </a:t>
            </a:r>
            <a:r>
              <a:rPr lang="ko-KR" altLang="en-US" sz="800" dirty="0"/>
              <a:t>화면의 실제 </a:t>
            </a:r>
            <a:r>
              <a:rPr lang="en-US" altLang="ko-KR" sz="800" dirty="0"/>
              <a:t>pixel </a:t>
            </a:r>
            <a:r>
              <a:rPr lang="ko-KR" altLang="en-US" sz="800" dirty="0"/>
              <a:t>값</a:t>
            </a:r>
            <a:endParaRPr lang="en-US" altLang="ko-KR" sz="800" dirty="0"/>
          </a:p>
          <a:p>
            <a:r>
              <a:rPr lang="en-US" altLang="ko-KR" sz="800" dirty="0"/>
              <a:t>dp (density-independent pixels) : </a:t>
            </a:r>
            <a:r>
              <a:rPr lang="ko-KR" altLang="en-US" sz="800" dirty="0"/>
              <a:t>화면의 밀도가 </a:t>
            </a:r>
            <a:r>
              <a:rPr lang="en-US" altLang="ko-KR" sz="800" dirty="0"/>
              <a:t>160dpi </a:t>
            </a:r>
            <a:r>
              <a:rPr lang="ko-KR" altLang="en-US" sz="800" dirty="0"/>
              <a:t>화면에서 하나의 물리적인 </a:t>
            </a:r>
            <a:r>
              <a:rPr lang="en-US" altLang="ko-KR" sz="800" dirty="0"/>
              <a:t>pixel</a:t>
            </a:r>
          </a:p>
          <a:p>
            <a:r>
              <a:rPr lang="en-US" altLang="ko-KR" sz="800" dirty="0"/>
              <a:t>-&gt; 160dp</a:t>
            </a:r>
            <a:r>
              <a:rPr lang="ko-KR" altLang="en-US" sz="800" dirty="0"/>
              <a:t>는 화면의 밀도와 무관하게 항상 </a:t>
            </a:r>
            <a:r>
              <a:rPr lang="en-US" altLang="ko-KR" sz="800" dirty="0"/>
              <a:t>1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sp (scale-independent pixels) : font </a:t>
            </a:r>
            <a:r>
              <a:rPr lang="ko-KR" altLang="en-US" sz="800" dirty="0"/>
              <a:t>크기 지정에 사용</a:t>
            </a:r>
            <a:endParaRPr lang="en-US" altLang="ko-KR" sz="800" dirty="0"/>
          </a:p>
          <a:p>
            <a:r>
              <a:rPr lang="en-US" altLang="ko-KR" sz="800" dirty="0"/>
              <a:t>pt (points) : 1/72 </a:t>
            </a:r>
            <a:r>
              <a:rPr lang="ko-KR" altLang="en-US" sz="800" dirty="0"/>
              <a:t>인치</a:t>
            </a:r>
            <a:endParaRPr lang="en-US" altLang="ko-KR" sz="800" dirty="0"/>
          </a:p>
          <a:p>
            <a:r>
              <a:rPr lang="en-US" altLang="ko-KR" sz="800" dirty="0"/>
              <a:t>mm (millimeters) : </a:t>
            </a:r>
            <a:r>
              <a:rPr lang="ko-KR" altLang="en-US" sz="800" dirty="0"/>
              <a:t>밀리미터</a:t>
            </a:r>
            <a:endParaRPr lang="en-US" altLang="ko-KR" sz="800" dirty="0"/>
          </a:p>
          <a:p>
            <a:r>
              <a:rPr lang="en-US" altLang="ko-KR" sz="800" dirty="0"/>
              <a:t>In (inches) : </a:t>
            </a:r>
            <a:r>
              <a:rPr lang="ko-KR" altLang="en-US" sz="800" dirty="0"/>
              <a:t>인치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4CBF029-AAF5-80CA-F87E-A0462026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404" y="2476499"/>
            <a:ext cx="1377000" cy="2448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02CF361-64A1-7F4A-D0BA-7868631F1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404" y="4968434"/>
            <a:ext cx="1377000" cy="18608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287AE85-5623-3BAD-A870-797B49EE8C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8835"/>
          <a:stretch/>
        </p:blipFill>
        <p:spPr>
          <a:xfrm>
            <a:off x="7568127" y="4968434"/>
            <a:ext cx="1377000" cy="18900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CC06A62-1CF9-B46E-A165-348EAF09B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127" y="2476499"/>
            <a:ext cx="1377000" cy="2448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2BEF86E-6C5F-2DFE-C64C-EB1261C90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8851" y="4968435"/>
            <a:ext cx="1377000" cy="20423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724F85D-FE77-34FB-32FB-E6829B53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8850" y="2474531"/>
            <a:ext cx="1377000" cy="2448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38AE666-60B7-2B1D-87EB-F8EFA03FFC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9574" y="4968434"/>
            <a:ext cx="1377000" cy="20779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E015E4C-2F50-9328-9023-DB92C30E2C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9573" y="2474531"/>
            <a:ext cx="1377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7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코드로 </a:t>
            </a:r>
            <a:r>
              <a:rPr lang="en-US" altLang="ko-KR" sz="1500" dirty="0"/>
              <a:t>User Interface </a:t>
            </a:r>
            <a:r>
              <a:rPr lang="ko-KR" altLang="en-US" sz="1500" dirty="0"/>
              <a:t>만들기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A13301-F374-4C36-F7B6-CF04AF8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12" y="1038702"/>
            <a:ext cx="3208593" cy="2613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39525B-D448-4583-AFB8-02FC4173F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792" y="1038702"/>
            <a:ext cx="1469951" cy="2613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D79EF-2209-4215-B397-9BD0392D5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712" y="3961491"/>
            <a:ext cx="3208593" cy="23084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0B7504-10B1-8AF5-3B24-D0EA1D9AB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792" y="3961397"/>
            <a:ext cx="1469951" cy="2613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93961-A9A6-59F8-1C86-2945B2720F5D}"/>
              </a:ext>
            </a:extLst>
          </p:cNvPr>
          <p:cNvSpPr txBox="1"/>
          <p:nvPr/>
        </p:nvSpPr>
        <p:spPr>
          <a:xfrm>
            <a:off x="2166712" y="3708186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DC72A-F205-A00C-C057-DC15594A4C48}"/>
              </a:ext>
            </a:extLst>
          </p:cNvPr>
          <p:cNvSpPr txBox="1"/>
          <p:nvPr/>
        </p:nvSpPr>
        <p:spPr>
          <a:xfrm>
            <a:off x="2097568" y="794830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1C31ECF-391F-EB9F-76F5-044F432981FE}"/>
              </a:ext>
            </a:extLst>
          </p:cNvPr>
          <p:cNvCxnSpPr/>
          <p:nvPr/>
        </p:nvCxnSpPr>
        <p:spPr>
          <a:xfrm>
            <a:off x="5647964" y="2309154"/>
            <a:ext cx="34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ED0777-3018-7728-C3D6-7C103F81F360}"/>
              </a:ext>
            </a:extLst>
          </p:cNvPr>
          <p:cNvCxnSpPr/>
          <p:nvPr/>
        </p:nvCxnSpPr>
        <p:spPr>
          <a:xfrm>
            <a:off x="5647964" y="5277393"/>
            <a:ext cx="34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동적 </a:t>
            </a:r>
            <a:r>
              <a:rPr lang="en-US" altLang="ko-KR" sz="1500" dirty="0"/>
              <a:t>User Interface </a:t>
            </a:r>
            <a:r>
              <a:rPr lang="ko-KR" altLang="en-US" sz="1500" dirty="0"/>
              <a:t>구현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6A13301-F374-4C36-F7B6-CF04AF8E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549" y="1613246"/>
            <a:ext cx="3216634" cy="3862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39525B-D448-4583-AFB8-02FC4173F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0866" y="2060877"/>
            <a:ext cx="1539138" cy="2736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D79EF-2209-4215-B397-9BD0392D5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54" y="1631167"/>
            <a:ext cx="2894577" cy="1337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0C10F3-E30A-3553-F288-3F2B6313E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812" y="2060877"/>
            <a:ext cx="1539138" cy="2736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55057D-2423-B2E5-20C7-315426E5F248}"/>
              </a:ext>
            </a:extLst>
          </p:cNvPr>
          <p:cNvSpPr txBox="1"/>
          <p:nvPr/>
        </p:nvSpPr>
        <p:spPr>
          <a:xfrm>
            <a:off x="399154" y="1365299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F63DD-D691-92FB-A2F8-6676C65877B3}"/>
              </a:ext>
            </a:extLst>
          </p:cNvPr>
          <p:cNvSpPr txBox="1"/>
          <p:nvPr/>
        </p:nvSpPr>
        <p:spPr>
          <a:xfrm>
            <a:off x="3675549" y="1346717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C30C3A-59B4-F63D-756F-7C10A5CBFF14}"/>
              </a:ext>
            </a:extLst>
          </p:cNvPr>
          <p:cNvCxnSpPr/>
          <p:nvPr/>
        </p:nvCxnSpPr>
        <p:spPr>
          <a:xfrm>
            <a:off x="9608940" y="3408000"/>
            <a:ext cx="34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63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(Change Background</a:t>
            </a:r>
            <a:r>
              <a:rPr lang="ko-KR" altLang="en-US" sz="1500" dirty="0"/>
              <a:t> </a:t>
            </a:r>
            <a:r>
              <a:rPr lang="en-US" altLang="ko-KR" sz="1500" dirty="0"/>
              <a:t>Color)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EDC9472-308F-B9CA-4145-EA2644249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636" y="2092618"/>
            <a:ext cx="1720909" cy="3059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3C6D6C-378A-F193-D90C-315A23B72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522" y="2092618"/>
            <a:ext cx="1720909" cy="30593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3F8A85-F005-52E5-9B8A-B880BA214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56" y="2111199"/>
            <a:ext cx="4107564" cy="2811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9853EC-C988-002D-E8BB-ED42C6763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045" y="2111199"/>
            <a:ext cx="3291906" cy="28115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D04635-1657-F707-BB4B-9A1E60AF9751}"/>
              </a:ext>
            </a:extLst>
          </p:cNvPr>
          <p:cNvSpPr txBox="1"/>
          <p:nvPr/>
        </p:nvSpPr>
        <p:spPr>
          <a:xfrm>
            <a:off x="4537045" y="1857989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Design</a:t>
            </a:r>
            <a:r>
              <a:rPr lang="ko-KR" altLang="en-US" sz="800" dirty="0"/>
              <a:t> </a:t>
            </a:r>
            <a:r>
              <a:rPr lang="en-US" altLang="ko-KR" sz="800" dirty="0"/>
              <a:t>editor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9C09E-B200-0FE6-2124-A338DBA22A5A}"/>
              </a:ext>
            </a:extLst>
          </p:cNvPr>
          <p:cNvSpPr txBox="1"/>
          <p:nvPr/>
        </p:nvSpPr>
        <p:spPr>
          <a:xfrm>
            <a:off x="258958" y="1839407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36628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 2)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88BA5C-CE6A-AC42-97B6-041B17F8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05" y="835721"/>
            <a:ext cx="3069040" cy="5883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54EA16-4040-7E22-04F5-1970F680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369" y="1610883"/>
            <a:ext cx="2624627" cy="4666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96464C-C510-888D-CA48-140E23105A26}"/>
              </a:ext>
            </a:extLst>
          </p:cNvPr>
          <p:cNvSpPr txBox="1"/>
          <p:nvPr/>
        </p:nvSpPr>
        <p:spPr>
          <a:xfrm>
            <a:off x="599981" y="805549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</p:spTree>
    <p:extLst>
      <p:ext uri="{BB962C8B-B14F-4D97-AF65-F5344CB8AC3E}">
        <p14:creationId xmlns:p14="http://schemas.microsoft.com/office/powerpoint/2010/main" val="1563870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 3)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80610E-389B-5CB2-F279-3B2B0353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480" y="957868"/>
            <a:ext cx="2379470" cy="42301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D26C0F-8ABC-E14C-9558-A29A5235D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99" y="957868"/>
            <a:ext cx="2770126" cy="56231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8F7474-E200-F807-B26D-E25E7B2A9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148" y="957868"/>
            <a:ext cx="5423241" cy="4631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7E3C06-3BA6-62D8-7DA4-B363351EF306}"/>
              </a:ext>
            </a:extLst>
          </p:cNvPr>
          <p:cNvSpPr txBox="1"/>
          <p:nvPr/>
        </p:nvSpPr>
        <p:spPr>
          <a:xfrm>
            <a:off x="3375148" y="723239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Design</a:t>
            </a:r>
            <a:r>
              <a:rPr lang="ko-KR" altLang="en-US" sz="800" dirty="0"/>
              <a:t> </a:t>
            </a:r>
            <a:r>
              <a:rPr lang="en-US" altLang="ko-KR" sz="800" dirty="0"/>
              <a:t>editor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B8C27-F952-F0F4-40CF-AE4683FBB163}"/>
              </a:ext>
            </a:extLst>
          </p:cNvPr>
          <p:cNvSpPr txBox="1"/>
          <p:nvPr/>
        </p:nvSpPr>
        <p:spPr>
          <a:xfrm>
            <a:off x="370935" y="704657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2238586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(FrameLayout)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4424021" y="1524412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AFD01-758E-B6EF-E3F9-14233B08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13" y="1431975"/>
            <a:ext cx="2691765" cy="47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A9124-FD88-02A7-5740-D36E8C9B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46" y="1676812"/>
            <a:ext cx="4275145" cy="3627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058E84-1FD3-D0E0-7472-CEF64BA25741}"/>
              </a:ext>
            </a:extLst>
          </p:cNvPr>
          <p:cNvSpPr txBox="1"/>
          <p:nvPr/>
        </p:nvSpPr>
        <p:spPr>
          <a:xfrm>
            <a:off x="1588746" y="1423601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</p:spTree>
    <p:extLst>
      <p:ext uri="{BB962C8B-B14F-4D97-AF65-F5344CB8AC3E}">
        <p14:creationId xmlns:p14="http://schemas.microsoft.com/office/powerpoint/2010/main" val="3421277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Ch4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(FrameLayout)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AFD01-758E-B6EF-E3F9-14233B081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6792" y="1739446"/>
            <a:ext cx="2691765" cy="47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A9124-FD88-02A7-5740-D36E8C9B1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746" y="1739446"/>
            <a:ext cx="4275145" cy="2574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9A5C77-3DE6-4435-A496-5E70C78F6B79}"/>
              </a:ext>
            </a:extLst>
          </p:cNvPr>
          <p:cNvSpPr txBox="1"/>
          <p:nvPr/>
        </p:nvSpPr>
        <p:spPr>
          <a:xfrm>
            <a:off x="1588746" y="1423601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</p:spTree>
    <p:extLst>
      <p:ext uri="{BB962C8B-B14F-4D97-AF65-F5344CB8AC3E}">
        <p14:creationId xmlns:p14="http://schemas.microsoft.com/office/powerpoint/2010/main" val="194594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Widget</a:t>
            </a:r>
            <a:r>
              <a:rPr lang="ko-KR" altLang="en-US" sz="1500" dirty="0"/>
              <a:t>의 속성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790868"/>
            <a:ext cx="34829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Margin</a:t>
            </a:r>
            <a:r>
              <a:rPr lang="ko-KR" altLang="en-US" sz="1300" dirty="0"/>
              <a:t> </a:t>
            </a:r>
            <a:r>
              <a:rPr lang="en-US" altLang="ko-KR" sz="1300" dirty="0"/>
              <a:t>&amp;</a:t>
            </a:r>
            <a:r>
              <a:rPr lang="ko-KR" altLang="en-US" sz="1300" dirty="0"/>
              <a:t> </a:t>
            </a:r>
            <a:r>
              <a:rPr lang="en-US" altLang="ko-KR" sz="1300" dirty="0"/>
              <a:t>Padding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Margin : Layout</a:t>
            </a:r>
            <a:r>
              <a:rPr lang="ko-KR" altLang="en-US" sz="1000" dirty="0"/>
              <a:t>과 </a:t>
            </a:r>
            <a:r>
              <a:rPr lang="en-US" altLang="ko-KR" sz="1000" dirty="0"/>
              <a:t>Widget </a:t>
            </a:r>
            <a:r>
              <a:rPr lang="ko-KR" altLang="en-US" sz="1000" dirty="0"/>
              <a:t>간의 간격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Padding : Widget</a:t>
            </a:r>
            <a:r>
              <a:rPr lang="ko-KR" altLang="en-US" sz="1000" dirty="0"/>
              <a:t>의 경계선과 </a:t>
            </a:r>
            <a:r>
              <a:rPr lang="en-US" altLang="ko-KR" sz="1000" dirty="0"/>
              <a:t>content</a:t>
            </a:r>
            <a:r>
              <a:rPr lang="ko-KR" altLang="en-US" sz="1000" dirty="0"/>
              <a:t>와의 간격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DFAC-72BE-675D-4693-45481AF0F60B}"/>
              </a:ext>
            </a:extLst>
          </p:cNvPr>
          <p:cNvSpPr txBox="1"/>
          <p:nvPr/>
        </p:nvSpPr>
        <p:spPr>
          <a:xfrm>
            <a:off x="3985684" y="790868"/>
            <a:ext cx="41507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Visibility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Visible : </a:t>
            </a:r>
            <a:r>
              <a:rPr lang="ko-KR" altLang="en-US" sz="1000" dirty="0"/>
              <a:t>화면에 표시 </a:t>
            </a:r>
            <a:r>
              <a:rPr lang="en-US" altLang="ko-KR" sz="1000" dirty="0"/>
              <a:t>(default value)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invisible : </a:t>
            </a:r>
            <a:r>
              <a:rPr lang="ko-KR" altLang="en-US" sz="1000" dirty="0"/>
              <a:t>표시되지 않음</a:t>
            </a:r>
            <a:r>
              <a:rPr lang="en-US" altLang="ko-KR" sz="1000" dirty="0"/>
              <a:t>. </a:t>
            </a:r>
            <a:r>
              <a:rPr lang="ko-KR" altLang="en-US" sz="1000" dirty="0"/>
              <a:t>그러나 배치에서 공간을 차지</a:t>
            </a:r>
            <a:endParaRPr lang="en-US" altLang="ko-KR" sz="1000" dirty="0"/>
          </a:p>
          <a:p>
            <a:pPr marL="285750" indent="-285750">
              <a:buFontTx/>
              <a:buChar char="-"/>
            </a:pPr>
            <a:r>
              <a:rPr lang="en-US" altLang="ko-KR" sz="1000" dirty="0"/>
              <a:t>gone : </a:t>
            </a:r>
            <a:r>
              <a:rPr lang="ko-KR" altLang="en-US" sz="1000" dirty="0"/>
              <a:t>완전히 숨김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안드로이드 스튜디오 강좌 #9]리니어 레이아웃(Linear Layout)-4 뷰의 마진과 패딩 설정하기/layout_weight">
            <a:extLst>
              <a:ext uri="{FF2B5EF4-FFF2-40B4-BE49-F238E27FC236}">
                <a16:creationId xmlns:a16="http://schemas.microsoft.com/office/drawing/2014/main" id="{BEB7488D-AB0D-89FF-2E0F-D6CDDA1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8" y="1392478"/>
            <a:ext cx="2880783" cy="173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6F018-D851-6D14-38E2-B3CCC20E5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115" y="3187699"/>
            <a:ext cx="1487566" cy="2644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478903-7697-3BCF-F13F-1538EA6F8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8" y="3187699"/>
            <a:ext cx="1946959" cy="859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1793AE-6E56-124F-A425-F8EEBECE7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866" y="1778896"/>
            <a:ext cx="1832924" cy="39022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4F775-287C-BC65-D041-18B8DC79E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1778896"/>
            <a:ext cx="1854490" cy="32968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B19A47-306D-C514-E7B4-B661A6E0859B}"/>
              </a:ext>
            </a:extLst>
          </p:cNvPr>
          <p:cNvSpPr/>
          <p:nvPr/>
        </p:nvSpPr>
        <p:spPr>
          <a:xfrm>
            <a:off x="4020866" y="2485310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6CC0E9-AEA2-2061-CEBC-FFF80073AF1E}"/>
              </a:ext>
            </a:extLst>
          </p:cNvPr>
          <p:cNvSpPr/>
          <p:nvPr/>
        </p:nvSpPr>
        <p:spPr>
          <a:xfrm>
            <a:off x="4028703" y="4169902"/>
            <a:ext cx="1832923" cy="793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AFEC79-C08F-99D3-7057-295CC620170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853789" y="2185703"/>
            <a:ext cx="242211" cy="696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E4E033-5C54-6AC6-4BAC-D6DA540C6DD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861626" y="2533968"/>
            <a:ext cx="320625" cy="2032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63B705-BF89-CBDB-9010-AA4F2FE41910}"/>
              </a:ext>
            </a:extLst>
          </p:cNvPr>
          <p:cNvSpPr txBox="1"/>
          <p:nvPr/>
        </p:nvSpPr>
        <p:spPr>
          <a:xfrm>
            <a:off x="6248567" y="2101429"/>
            <a:ext cx="1655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공간은 차지하나 보이지 않음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03F2D4-560F-E642-81C8-5B684F33836A}"/>
              </a:ext>
            </a:extLst>
          </p:cNvPr>
          <p:cNvSpPr txBox="1"/>
          <p:nvPr/>
        </p:nvSpPr>
        <p:spPr>
          <a:xfrm>
            <a:off x="6103836" y="2774511"/>
            <a:ext cx="140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공간도 같이 </a:t>
            </a:r>
            <a:r>
              <a:rPr lang="ko-KR" altLang="en-US" sz="800" dirty="0" err="1">
                <a:solidFill>
                  <a:srgbClr val="FF0000"/>
                </a:solidFill>
              </a:rPr>
              <a:t>숨겨짐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259B3B-1187-BE1F-1DBA-229E5046B575}"/>
              </a:ext>
            </a:extLst>
          </p:cNvPr>
          <p:cNvCxnSpPr/>
          <p:nvPr/>
        </p:nvCxnSpPr>
        <p:spPr>
          <a:xfrm>
            <a:off x="3859929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394D2FD-6D37-CB26-A490-C699F8696204}"/>
              </a:ext>
            </a:extLst>
          </p:cNvPr>
          <p:cNvCxnSpPr/>
          <p:nvPr/>
        </p:nvCxnSpPr>
        <p:spPr>
          <a:xfrm>
            <a:off x="8064500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D5CCE19-B323-48E4-58A8-725FE43A4BE6}"/>
              </a:ext>
            </a:extLst>
          </p:cNvPr>
          <p:cNvSpPr txBox="1"/>
          <p:nvPr/>
        </p:nvSpPr>
        <p:spPr>
          <a:xfrm>
            <a:off x="8064648" y="790868"/>
            <a:ext cx="41507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Enable &amp; Rotation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enabled </a:t>
            </a:r>
            <a:r>
              <a:rPr lang="ko-KR" altLang="en-US" sz="1000" dirty="0"/>
              <a:t>으로 제어 </a:t>
            </a:r>
            <a:r>
              <a:rPr lang="en-US" altLang="ko-KR" sz="1000" dirty="0"/>
              <a:t>(default = true)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/>
              <a:t>rotation </a:t>
            </a:r>
            <a:r>
              <a:rPr lang="ko-KR" altLang="en-US" sz="1000" dirty="0"/>
              <a:t>값으로 </a:t>
            </a:r>
            <a:r>
              <a:rPr lang="en-US" altLang="ko-KR" sz="1000" dirty="0"/>
              <a:t>widget </a:t>
            </a:r>
            <a:r>
              <a:rPr lang="ko-KR" altLang="en-US" sz="1000" dirty="0"/>
              <a:t>회전 </a:t>
            </a:r>
            <a:r>
              <a:rPr lang="en-US" altLang="ko-KR" sz="1000" dirty="0"/>
              <a:t>(clockwise)</a:t>
            </a: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DC07E8DA-92A8-030B-A25B-8E57DBEBD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885" y="1778896"/>
            <a:ext cx="1959265" cy="3483137"/>
          </a:xfrm>
          <a:prstGeom prst="rect">
            <a:avLst/>
          </a:pr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A16E3363-7B0E-9756-AFEB-B52D8B9DB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2540" y="1778896"/>
            <a:ext cx="1787902" cy="2391006"/>
          </a:xfrm>
          <a:prstGeom prst="rect">
            <a:avLst/>
          </a:prstGeom>
        </p:spPr>
      </p:pic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598C4060-7E08-F9E4-A06F-956DF4187735}"/>
              </a:ext>
            </a:extLst>
          </p:cNvPr>
          <p:cNvCxnSpPr>
            <a:cxnSpLocks/>
          </p:cNvCxnSpPr>
          <p:nvPr/>
        </p:nvCxnSpPr>
        <p:spPr>
          <a:xfrm flipV="1">
            <a:off x="9271000" y="2639406"/>
            <a:ext cx="990067" cy="120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F7046757-2E0D-B95D-C346-91399DEDCB0E}"/>
              </a:ext>
            </a:extLst>
          </p:cNvPr>
          <p:cNvCxnSpPr>
            <a:cxnSpLocks/>
          </p:cNvCxnSpPr>
          <p:nvPr/>
        </p:nvCxnSpPr>
        <p:spPr>
          <a:xfrm flipV="1">
            <a:off x="9355138" y="2239433"/>
            <a:ext cx="710747" cy="78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65CE7552-806C-5FA0-6C3E-F37923CC5610}"/>
              </a:ext>
            </a:extLst>
          </p:cNvPr>
          <p:cNvCxnSpPr>
            <a:cxnSpLocks/>
          </p:cNvCxnSpPr>
          <p:nvPr/>
        </p:nvCxnSpPr>
        <p:spPr>
          <a:xfrm>
            <a:off x="8345057" y="3076277"/>
            <a:ext cx="9989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3A2EB5A8-3BAD-E8E3-BA2F-08B27E858AC0}"/>
              </a:ext>
            </a:extLst>
          </p:cNvPr>
          <p:cNvCxnSpPr>
            <a:cxnSpLocks/>
          </p:cNvCxnSpPr>
          <p:nvPr/>
        </p:nvCxnSpPr>
        <p:spPr>
          <a:xfrm>
            <a:off x="8345057" y="3906540"/>
            <a:ext cx="9259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1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텍스트 뷰 </a:t>
            </a:r>
            <a:r>
              <a:rPr lang="en-US" altLang="ko-KR" sz="1500" dirty="0"/>
              <a:t>(TextView)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Label</a:t>
            </a:r>
            <a:r>
              <a:rPr lang="ko-KR" altLang="en-US" sz="1000" dirty="0"/>
              <a:t>이라고도 불리며</a:t>
            </a:r>
            <a:r>
              <a:rPr lang="en-US" altLang="ko-KR" sz="1000" dirty="0"/>
              <a:t>, </a:t>
            </a:r>
            <a:r>
              <a:rPr lang="ko-KR" altLang="en-US" sz="1000" dirty="0"/>
              <a:t>화면에 간단한 </a:t>
            </a:r>
            <a:r>
              <a:rPr lang="ko-KR" altLang="en-US" sz="1000" dirty="0">
                <a:solidFill>
                  <a:srgbClr val="FF0000"/>
                </a:solidFill>
              </a:rPr>
              <a:t>텍스트를 출력</a:t>
            </a:r>
            <a:r>
              <a:rPr lang="ko-KR" altLang="en-US" sz="1000" dirty="0"/>
              <a:t>하는 </a:t>
            </a:r>
            <a:r>
              <a:rPr lang="en-US" altLang="ko-KR" sz="1000" dirty="0"/>
              <a:t>Widget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편집이 불가능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주로 설명이나 제목 등에 많이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36B4C3-8F5F-E55D-1CCB-6ED52EC2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6658" y="1813705"/>
            <a:ext cx="2221442" cy="39492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901FA7-537F-46B9-13ED-4883F9C2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67" y="1813705"/>
            <a:ext cx="2420861" cy="1839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5765798" y="827794"/>
            <a:ext cx="365125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14063"/>
              </p:ext>
            </p:extLst>
          </p:nvPr>
        </p:nvGraphicFramePr>
        <p:xfrm>
          <a:off x="5765799" y="1312568"/>
          <a:ext cx="6045202" cy="284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20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3913226370"/>
                    </a:ext>
                  </a:extLst>
                </a:gridCol>
                <a:gridCol w="2333791">
                  <a:extLst>
                    <a:ext uri="{9D8B030D-6E8A-4147-A177-3AD203B41FA5}">
                      <a16:colId xmlns:a16="http://schemas.microsoft.com/office/drawing/2014/main" val="4037389618"/>
                    </a:ext>
                  </a:extLst>
                </a:gridCol>
              </a:tblGrid>
              <a:tr h="306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setText(CharSequence)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textColor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setTextColor(ColorStateList)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textSize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setTextSize(float)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textStyle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setTextStyle(TextStyle)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스타일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(bold, italic, bolditalic)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Typeface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setTypeface(Typeface)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폰트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(normal, sans, serif, monosapce)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setWidth(int)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길이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setHeight(int)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(pixel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3063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lines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setLines(int)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TextView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높이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줄 수로 조절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19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버튼 </a:t>
            </a:r>
            <a:r>
              <a:rPr lang="en-US" altLang="ko-KR" sz="1500" dirty="0"/>
              <a:t>(Button)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TextView class</a:t>
            </a:r>
            <a:r>
              <a:rPr lang="ko-KR" altLang="en-US" sz="1000" dirty="0"/>
              <a:t>를 상속받음 </a:t>
            </a:r>
            <a:r>
              <a:rPr lang="en-US" altLang="ko-KR" sz="1000" dirty="0"/>
              <a:t>-&gt; TextView</a:t>
            </a:r>
            <a:r>
              <a:rPr lang="ko-KR" altLang="en-US" sz="1000" dirty="0"/>
              <a:t>의 모든 속성 사용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246484" y="1583009"/>
            <a:ext cx="4963215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Event </a:t>
            </a:r>
            <a:r>
              <a:rPr lang="ko-KR" altLang="en-US" sz="1200" dirty="0"/>
              <a:t>처리 함수의 규칙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public</a:t>
            </a:r>
            <a:r>
              <a:rPr lang="ko-KR" altLang="en-US" sz="1000" dirty="0"/>
              <a:t>이어야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Void</a:t>
            </a:r>
            <a:r>
              <a:rPr lang="ko-KR" altLang="en-US" sz="1000" dirty="0"/>
              <a:t> 반환형을 가져야 한다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View</a:t>
            </a:r>
            <a:r>
              <a:rPr lang="ko-KR" altLang="en-US" sz="1000" dirty="0"/>
              <a:t>를 </a:t>
            </a:r>
            <a:r>
              <a:rPr lang="en-US" altLang="ko-KR" sz="1000" dirty="0"/>
              <a:t>method</a:t>
            </a:r>
            <a:r>
              <a:rPr lang="ko-KR" altLang="en-US" sz="1000" dirty="0"/>
              <a:t>의 인수로 가져야 한다</a:t>
            </a:r>
            <a:r>
              <a:rPr lang="en-US" altLang="ko-KR" sz="1000" dirty="0"/>
              <a:t>. </a:t>
            </a:r>
            <a:r>
              <a:rPr lang="ko-KR" altLang="en-US" sz="1000" dirty="0"/>
              <a:t>클릭된 </a:t>
            </a:r>
            <a:r>
              <a:rPr lang="en-US" altLang="ko-KR" sz="1000" dirty="0"/>
              <a:t>View </a:t>
            </a:r>
            <a:r>
              <a:rPr lang="ko-KR" altLang="en-US" sz="1000" dirty="0"/>
              <a:t>객체가 전달된다</a:t>
            </a:r>
            <a:r>
              <a:rPr lang="en-US" altLang="ko-KR" sz="10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CF1EC-4929-E038-2931-CD6EFF4DE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977" y="2809025"/>
            <a:ext cx="4000776" cy="26128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0CC5B7-8BC2-8E5A-7E28-797BEA9D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84" y="2809025"/>
            <a:ext cx="2982546" cy="29313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5F85C5-47D1-CC46-54DB-FCE265B62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797" y="2789371"/>
            <a:ext cx="1648904" cy="29313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36FFF2-A7E5-9E13-3E7C-8CD1D4DA9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746" y="2792394"/>
            <a:ext cx="1647204" cy="292836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9B2C00-0F02-BADE-67D5-F132DF2BDE7F}"/>
              </a:ext>
            </a:extLst>
          </p:cNvPr>
          <p:cNvCxnSpPr>
            <a:cxnSpLocks/>
          </p:cNvCxnSpPr>
          <p:nvPr/>
        </p:nvCxnSpPr>
        <p:spPr>
          <a:xfrm>
            <a:off x="585387" y="5394546"/>
            <a:ext cx="15596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D2B436-5E15-F768-1030-F80FFBA70DE9}"/>
              </a:ext>
            </a:extLst>
          </p:cNvPr>
          <p:cNvCxnSpPr>
            <a:cxnSpLocks/>
          </p:cNvCxnSpPr>
          <p:nvPr/>
        </p:nvCxnSpPr>
        <p:spPr>
          <a:xfrm flipV="1">
            <a:off x="2158099" y="4849738"/>
            <a:ext cx="1247400" cy="501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EE4EEA-7D63-1B4A-ADB9-4589F9E31DE1}"/>
              </a:ext>
            </a:extLst>
          </p:cNvPr>
          <p:cNvSpPr/>
          <p:nvPr/>
        </p:nvSpPr>
        <p:spPr>
          <a:xfrm>
            <a:off x="3441442" y="4405357"/>
            <a:ext cx="3833311" cy="901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8A0AD2-5BF3-5058-69AD-627EFACC023E}"/>
              </a:ext>
            </a:extLst>
          </p:cNvPr>
          <p:cNvCxnSpPr/>
          <p:nvPr/>
        </p:nvCxnSpPr>
        <p:spPr>
          <a:xfrm>
            <a:off x="9553392" y="4244776"/>
            <a:ext cx="3497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8270E2-BF02-EBBD-82ED-143FC8FF0011}"/>
              </a:ext>
            </a:extLst>
          </p:cNvPr>
          <p:cNvCxnSpPr>
            <a:cxnSpLocks/>
          </p:cNvCxnSpPr>
          <p:nvPr/>
        </p:nvCxnSpPr>
        <p:spPr>
          <a:xfrm flipH="1">
            <a:off x="7310696" y="3281585"/>
            <a:ext cx="1145368" cy="1204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60A5B3F-4250-4337-C16F-9953A3E7F2EB}"/>
              </a:ext>
            </a:extLst>
          </p:cNvPr>
          <p:cNvCxnSpPr>
            <a:cxnSpLocks/>
          </p:cNvCxnSpPr>
          <p:nvPr/>
        </p:nvCxnSpPr>
        <p:spPr>
          <a:xfrm flipV="1">
            <a:off x="7389407" y="3063667"/>
            <a:ext cx="3271472" cy="1465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76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5B3D62-62E6-15A6-C507-E2001776EEB3}"/>
              </a:ext>
            </a:extLst>
          </p:cNvPr>
          <p:cNvSpPr txBox="1"/>
          <p:nvPr/>
        </p:nvSpPr>
        <p:spPr>
          <a:xfrm>
            <a:off x="311150" y="827794"/>
            <a:ext cx="429895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입력이 가능한 </a:t>
            </a:r>
            <a:r>
              <a:rPr lang="en-US" altLang="ko-KR" sz="1000" dirty="0"/>
              <a:t>text field</a:t>
            </a:r>
            <a:r>
              <a:rPr lang="ko-KR" altLang="en-US" sz="1000" dirty="0"/>
              <a:t>라고 불리며 </a:t>
            </a:r>
            <a:r>
              <a:rPr lang="en-US" altLang="ko-KR" sz="1000" dirty="0"/>
              <a:t>TextView class</a:t>
            </a:r>
            <a:r>
              <a:rPr lang="ko-KR" altLang="en-US" sz="1000" dirty="0"/>
              <a:t>를 상속 받음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getText( )</a:t>
            </a:r>
            <a:r>
              <a:rPr lang="ko-KR" altLang="en-US" sz="1000" dirty="0"/>
              <a:t>로 입력한 </a:t>
            </a:r>
            <a:r>
              <a:rPr lang="en-US" altLang="ko-KR" sz="1000" dirty="0"/>
              <a:t>text </a:t>
            </a:r>
            <a:r>
              <a:rPr lang="ko-KR" altLang="en-US" sz="1000" dirty="0"/>
              <a:t>읽기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setText( )</a:t>
            </a:r>
            <a:r>
              <a:rPr lang="ko-KR" altLang="en-US" sz="1000" dirty="0"/>
              <a:t>로 </a:t>
            </a:r>
            <a:r>
              <a:rPr lang="en-US" altLang="ko-KR" sz="1000" dirty="0"/>
              <a:t>text </a:t>
            </a:r>
            <a:r>
              <a:rPr lang="ko-KR" altLang="en-US" sz="1000" dirty="0"/>
              <a:t>쓰기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FBE3FE-9B0E-F323-C24D-E5C967C27455}"/>
              </a:ext>
            </a:extLst>
          </p:cNvPr>
          <p:cNvSpPr txBox="1"/>
          <p:nvPr/>
        </p:nvSpPr>
        <p:spPr>
          <a:xfrm>
            <a:off x="160446" y="1945786"/>
            <a:ext cx="139859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대표적인 속성들</a:t>
            </a:r>
            <a:endParaRPr lang="en-US" altLang="ko-KR" sz="1000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D88D93A-535A-9786-72D4-9426DA5C4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6684"/>
              </p:ext>
            </p:extLst>
          </p:nvPr>
        </p:nvGraphicFramePr>
        <p:xfrm>
          <a:off x="238721" y="2309352"/>
          <a:ext cx="423406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5">
                  <a:extLst>
                    <a:ext uri="{9D8B030D-6E8A-4147-A177-3AD203B41FA5}">
                      <a16:colId xmlns:a16="http://schemas.microsoft.com/office/drawing/2014/main" val="1649137578"/>
                    </a:ext>
                  </a:extLst>
                </a:gridCol>
                <a:gridCol w="2888843">
                  <a:extLst>
                    <a:ext uri="{9D8B030D-6E8A-4147-A177-3AD203B41FA5}">
                      <a16:colId xmlns:a16="http://schemas.microsoft.com/office/drawing/2014/main" val="4280600229"/>
                    </a:ext>
                  </a:extLst>
                </a:gridCol>
              </a:tblGrid>
              <a:tr h="242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XML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13588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autoText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자동 타이핑 오류 교정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802699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drawableBottom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아래에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5479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drawableRight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오른쪽에 표시되는 이미지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48654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Editable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편집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134748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312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singleLine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이면 한 줄만 받음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00012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inputType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입력의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17660"/>
                  </a:ext>
                </a:extLst>
              </a:tr>
              <a:tr h="2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field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 표시되는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hint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메시지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71127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F97A458-76E4-FDF8-CB13-31A83DE1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83" y="3734100"/>
            <a:ext cx="1719094" cy="3056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832" y="887031"/>
            <a:ext cx="2138676" cy="3343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676" y="887031"/>
            <a:ext cx="4314801" cy="279193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22E849-7347-B13C-9C70-03B955993205}"/>
              </a:ext>
            </a:extLst>
          </p:cNvPr>
          <p:cNvCxnSpPr>
            <a:cxnSpLocks/>
          </p:cNvCxnSpPr>
          <p:nvPr/>
        </p:nvCxnSpPr>
        <p:spPr>
          <a:xfrm>
            <a:off x="9659541" y="3260322"/>
            <a:ext cx="15596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2AF3BA-4F3E-F5D7-A0C0-CA4A3C5661E6}"/>
              </a:ext>
            </a:extLst>
          </p:cNvPr>
          <p:cNvCxnSpPr/>
          <p:nvPr/>
        </p:nvCxnSpPr>
        <p:spPr>
          <a:xfrm>
            <a:off x="4740146" y="677333"/>
            <a:ext cx="0" cy="611293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4866021-8079-1385-AD0E-1FC6ADFF6B4C}"/>
              </a:ext>
            </a:extLst>
          </p:cNvPr>
          <p:cNvCxnSpPr>
            <a:cxnSpLocks/>
          </p:cNvCxnSpPr>
          <p:nvPr/>
        </p:nvCxnSpPr>
        <p:spPr>
          <a:xfrm flipH="1" flipV="1">
            <a:off x="7242561" y="3123900"/>
            <a:ext cx="366822" cy="860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28B9D9-431C-4085-8C12-88D58C85542E}"/>
              </a:ext>
            </a:extLst>
          </p:cNvPr>
          <p:cNvSpPr txBox="1"/>
          <p:nvPr/>
        </p:nvSpPr>
        <p:spPr>
          <a:xfrm>
            <a:off x="4839611" y="3792371"/>
            <a:ext cx="2814267" cy="991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dirty="0"/>
              <a:t>EditText</a:t>
            </a:r>
            <a:r>
              <a:rPr lang="ko-KR" altLang="en-US" sz="800" dirty="0"/>
              <a:t>에 </a:t>
            </a:r>
            <a:r>
              <a:rPr lang="en-US" altLang="ko-KR" sz="800" dirty="0"/>
              <a:t>“This is an android.” </a:t>
            </a:r>
            <a:r>
              <a:rPr lang="ko-KR" altLang="en-US" sz="800" dirty="0"/>
              <a:t>작성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/>
              <a:t>텍스트 보이기 버튼 클릭</a:t>
            </a:r>
            <a:br>
              <a:rPr lang="en-US" altLang="ko-KR" sz="800" dirty="0"/>
            </a:br>
            <a:r>
              <a:rPr lang="en-US" altLang="ko-KR" sz="800" dirty="0"/>
              <a:t>-&gt; </a:t>
            </a:r>
            <a:r>
              <a:rPr lang="en-US" altLang="ko-KR" sz="800" dirty="0" err="1"/>
              <a:t>getText</a:t>
            </a:r>
            <a:r>
              <a:rPr lang="en-US" altLang="ko-KR" sz="800" dirty="0"/>
              <a:t>( )</a:t>
            </a:r>
            <a:r>
              <a:rPr lang="ko-KR" altLang="en-US" sz="800" dirty="0"/>
              <a:t>으로 </a:t>
            </a:r>
            <a:r>
              <a:rPr lang="en-US" altLang="ko-KR" sz="800" dirty="0"/>
              <a:t>“This is an android.” </a:t>
            </a:r>
            <a:r>
              <a:rPr lang="ko-KR" altLang="en-US" sz="800" dirty="0"/>
              <a:t>내용을 읽음</a:t>
            </a:r>
            <a:br>
              <a:rPr lang="en-US" altLang="ko-KR" sz="800" dirty="0"/>
            </a:br>
            <a:r>
              <a:rPr lang="en-US" altLang="ko-KR" sz="800" dirty="0"/>
              <a:t>-&gt; </a:t>
            </a:r>
            <a:r>
              <a:rPr lang="en-US" altLang="ko-KR" sz="800" dirty="0" err="1"/>
              <a:t>textView.setText</a:t>
            </a:r>
            <a:r>
              <a:rPr lang="en-US" altLang="ko-KR" sz="800" dirty="0"/>
              <a:t>(str)</a:t>
            </a:r>
            <a:r>
              <a:rPr lang="ko-KR" altLang="en-US" sz="800" dirty="0"/>
              <a:t>으로 </a:t>
            </a:r>
            <a:r>
              <a:rPr lang="en-US" altLang="ko-KR" sz="800" dirty="0" err="1"/>
              <a:t>textView</a:t>
            </a:r>
            <a:r>
              <a:rPr lang="ko-KR" altLang="en-US" sz="800" dirty="0"/>
              <a:t>에 내용 표시</a:t>
            </a:r>
            <a:endParaRPr lang="en-US" altLang="ko-KR" sz="8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dirty="0" err="1"/>
              <a:t>TextView</a:t>
            </a:r>
            <a:r>
              <a:rPr lang="ko-KR" altLang="en-US" sz="800" dirty="0"/>
              <a:t>에 작성한 내용 표시</a:t>
            </a:r>
            <a:endParaRPr lang="en-US" altLang="ko-KR" sz="8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E7D7B08-731B-2D71-6FFD-C8DF6C769F2B}"/>
              </a:ext>
            </a:extLst>
          </p:cNvPr>
          <p:cNvCxnSpPr>
            <a:cxnSpLocks/>
          </p:cNvCxnSpPr>
          <p:nvPr/>
        </p:nvCxnSpPr>
        <p:spPr>
          <a:xfrm>
            <a:off x="6422164" y="3260322"/>
            <a:ext cx="1231714" cy="1153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C47DE2-BCE6-532E-D5BB-7D74E426230F}"/>
              </a:ext>
            </a:extLst>
          </p:cNvPr>
          <p:cNvSpPr/>
          <p:nvPr/>
        </p:nvSpPr>
        <p:spPr>
          <a:xfrm>
            <a:off x="5172834" y="2902799"/>
            <a:ext cx="4155643" cy="52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2A2B095-8D68-3FEA-6375-D20927A6445B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9328477" y="3165900"/>
            <a:ext cx="331064" cy="38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1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에디트 텍스트 </a:t>
            </a:r>
            <a:r>
              <a:rPr lang="en-US" altLang="ko-KR" sz="1500" dirty="0"/>
              <a:t>(EditText)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146425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938F68-0EA7-A808-C726-4CB7F687A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36" y="1067895"/>
            <a:ext cx="2138676" cy="5608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1CAE05-7C77-68BB-4776-74C0A4FCB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3546" y="1067895"/>
            <a:ext cx="4511449" cy="4102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D1C106-274D-5BA1-400B-73F7816C0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556" y="1067894"/>
            <a:ext cx="2138676" cy="380209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78AF8E-1B4C-5C61-4B3A-A713128EB3D1}"/>
              </a:ext>
            </a:extLst>
          </p:cNvPr>
          <p:cNvCxnSpPr>
            <a:cxnSpLocks/>
          </p:cNvCxnSpPr>
          <p:nvPr/>
        </p:nvCxnSpPr>
        <p:spPr>
          <a:xfrm>
            <a:off x="562544" y="5623234"/>
            <a:ext cx="17166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96CAF5-6BE7-309E-CE30-A38D7773F275}"/>
              </a:ext>
            </a:extLst>
          </p:cNvPr>
          <p:cNvSpPr/>
          <p:nvPr/>
        </p:nvSpPr>
        <p:spPr>
          <a:xfrm>
            <a:off x="2858180" y="3935438"/>
            <a:ext cx="4336816" cy="98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77EEE3-1990-14A5-4796-6B6B51754B0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279205" y="4426770"/>
            <a:ext cx="578975" cy="1127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20111B-DE8F-8950-9F7F-7F7334DE4C23}"/>
              </a:ext>
            </a:extLst>
          </p:cNvPr>
          <p:cNvSpPr txBox="1"/>
          <p:nvPr/>
        </p:nvSpPr>
        <p:spPr>
          <a:xfrm>
            <a:off x="2683545" y="5170205"/>
            <a:ext cx="394799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- Username, password, </a:t>
            </a:r>
            <a:r>
              <a:rPr lang="en-US" altLang="ko-KR" sz="800" dirty="0" err="1"/>
              <a:t>phoneNumber</a:t>
            </a:r>
            <a:r>
              <a:rPr lang="en-US" altLang="ko-KR" sz="800" dirty="0"/>
              <a:t> </a:t>
            </a:r>
            <a:r>
              <a:rPr lang="ko-KR" altLang="en-US" sz="800" dirty="0"/>
              <a:t>정보를 </a:t>
            </a:r>
            <a:r>
              <a:rPr lang="en-US" altLang="ko-KR" sz="800" dirty="0" err="1"/>
              <a:t>getText</a:t>
            </a:r>
            <a:r>
              <a:rPr lang="en-US" altLang="ko-KR" sz="800" dirty="0"/>
              <a:t>( )</a:t>
            </a:r>
            <a:r>
              <a:rPr lang="ko-KR" altLang="en-US" sz="800" dirty="0"/>
              <a:t>로 읽어 </a:t>
            </a:r>
            <a:r>
              <a:rPr lang="en-US" altLang="ko-KR" sz="800" dirty="0" err="1"/>
              <a:t>textView</a:t>
            </a:r>
            <a:r>
              <a:rPr lang="ko-KR" altLang="en-US" sz="800" dirty="0"/>
              <a:t>에 표기</a:t>
            </a:r>
            <a:endParaRPr lang="en-US" altLang="ko-KR" sz="8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1C2B53-223E-8534-B832-90F095CF98BC}"/>
              </a:ext>
            </a:extLst>
          </p:cNvPr>
          <p:cNvCxnSpPr>
            <a:cxnSpLocks/>
          </p:cNvCxnSpPr>
          <p:nvPr/>
        </p:nvCxnSpPr>
        <p:spPr>
          <a:xfrm flipV="1">
            <a:off x="7225469" y="2730381"/>
            <a:ext cx="1375873" cy="1848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B03E45D-BAF0-5757-6CEE-7B4E71B3C869}"/>
              </a:ext>
            </a:extLst>
          </p:cNvPr>
          <p:cNvCxnSpPr>
            <a:cxnSpLocks/>
          </p:cNvCxnSpPr>
          <p:nvPr/>
        </p:nvCxnSpPr>
        <p:spPr>
          <a:xfrm flipH="1">
            <a:off x="5524856" y="1653611"/>
            <a:ext cx="3106959" cy="2580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DD2BD5-634C-BB74-B175-2352B91D249A}"/>
              </a:ext>
            </a:extLst>
          </p:cNvPr>
          <p:cNvSpPr txBox="1"/>
          <p:nvPr/>
        </p:nvSpPr>
        <p:spPr>
          <a:xfrm>
            <a:off x="311150" y="780450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01523B-C8F5-8914-0BBB-37AFC09B1FFD}"/>
              </a:ext>
            </a:extLst>
          </p:cNvPr>
          <p:cNvSpPr txBox="1"/>
          <p:nvPr/>
        </p:nvSpPr>
        <p:spPr>
          <a:xfrm>
            <a:off x="2683545" y="780450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377406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1664950" y="6581001"/>
            <a:ext cx="5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Ch3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Example</a:t>
            </a:r>
            <a:r>
              <a:rPr lang="ko-KR" altLang="en-US" sz="1500" dirty="0"/>
              <a:t> </a:t>
            </a:r>
            <a:r>
              <a:rPr lang="en-US" altLang="ko-KR" sz="1500" dirty="0"/>
              <a:t>App</a:t>
            </a:r>
            <a:r>
              <a:rPr lang="ko-KR" altLang="en-US" sz="1500" dirty="0"/>
              <a:t> </a:t>
            </a:r>
            <a:r>
              <a:rPr lang="en-US" altLang="ko-KR" sz="1500" dirty="0"/>
              <a:t>(Calculator)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653BEE-0487-DDCD-74DB-C6FB5CD110C1}"/>
              </a:ext>
            </a:extLst>
          </p:cNvPr>
          <p:cNvSpPr/>
          <p:nvPr/>
        </p:nvSpPr>
        <p:spPr>
          <a:xfrm>
            <a:off x="3671991" y="1310590"/>
            <a:ext cx="647700" cy="15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19574-A113-9D71-C443-2D157D9C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54" y="762574"/>
            <a:ext cx="2667667" cy="4742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35A65B-FCFA-ED92-4323-903C4DDE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842" y="1064812"/>
            <a:ext cx="2499706" cy="18011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966658-7CDF-BC95-40CA-F5FB81725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821"/>
          <a:stretch/>
        </p:blipFill>
        <p:spPr>
          <a:xfrm>
            <a:off x="4417404" y="762574"/>
            <a:ext cx="3446730" cy="2329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9A8406-559A-B58C-5C4F-56F1BA183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" y="1039573"/>
            <a:ext cx="1164432" cy="5818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3DE9B2-28EC-7196-8356-F35BF5F0D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00"/>
          <a:stretch/>
        </p:blipFill>
        <p:spPr>
          <a:xfrm>
            <a:off x="4417404" y="3092490"/>
            <a:ext cx="3446730" cy="36216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EEC42FA-E705-0F4D-DE46-73E5CF58B3B8}"/>
              </a:ext>
            </a:extLst>
          </p:cNvPr>
          <p:cNvSpPr/>
          <p:nvPr/>
        </p:nvSpPr>
        <p:spPr>
          <a:xfrm>
            <a:off x="4417404" y="759436"/>
            <a:ext cx="3446730" cy="1035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B50F9-F983-6307-F5F8-97871936B348}"/>
              </a:ext>
            </a:extLst>
          </p:cNvPr>
          <p:cNvSpPr/>
          <p:nvPr/>
        </p:nvSpPr>
        <p:spPr>
          <a:xfrm>
            <a:off x="4417404" y="2024781"/>
            <a:ext cx="3446730" cy="1035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F29F5B-BDCB-65CE-55F9-F9268905C24F}"/>
              </a:ext>
            </a:extLst>
          </p:cNvPr>
          <p:cNvSpPr/>
          <p:nvPr/>
        </p:nvSpPr>
        <p:spPr>
          <a:xfrm>
            <a:off x="4417404" y="4550629"/>
            <a:ext cx="3446730" cy="2163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072BD75-A576-5AD9-849E-0A7899F00C13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7864134" y="1277027"/>
            <a:ext cx="604748" cy="786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010A8E-B822-FC7F-94B9-90108B9393AA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7864134" y="2397095"/>
            <a:ext cx="604748" cy="145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2F7024-B09A-29F3-EE6B-B792CAF9C48C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7864134" y="2694772"/>
            <a:ext cx="562020" cy="1112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681ABB-9774-3774-A30B-CDFDC1EC74DB}"/>
              </a:ext>
            </a:extLst>
          </p:cNvPr>
          <p:cNvSpPr/>
          <p:nvPr/>
        </p:nvSpPr>
        <p:spPr>
          <a:xfrm>
            <a:off x="4417404" y="3290126"/>
            <a:ext cx="3446730" cy="1035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71A6BEB-69BA-B72D-E3E5-F1F93295942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864134" y="2988599"/>
            <a:ext cx="562020" cy="2643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61F930-F9A9-9937-5BFF-DDFFBD17DBC6}"/>
              </a:ext>
            </a:extLst>
          </p:cNvPr>
          <p:cNvSpPr txBox="1"/>
          <p:nvPr/>
        </p:nvSpPr>
        <p:spPr>
          <a:xfrm>
            <a:off x="311150" y="780450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Activity_main.xml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248881-A79D-BC1A-12BD-E31A08DE9838}"/>
              </a:ext>
            </a:extLst>
          </p:cNvPr>
          <p:cNvSpPr txBox="1"/>
          <p:nvPr/>
        </p:nvSpPr>
        <p:spPr>
          <a:xfrm>
            <a:off x="1868842" y="761868"/>
            <a:ext cx="124324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102750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2356</Words>
  <Application>Microsoft Office PowerPoint</Application>
  <PresentationFormat>와이드스크린</PresentationFormat>
  <Paragraphs>433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Android 학습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 진우(Felix)</cp:lastModifiedBy>
  <cp:revision>73</cp:revision>
  <dcterms:created xsi:type="dcterms:W3CDTF">2024-04-09T08:20:40Z</dcterms:created>
  <dcterms:modified xsi:type="dcterms:W3CDTF">2024-04-24T02:39:23Z</dcterms:modified>
</cp:coreProperties>
</file>